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342" r:id="rId5"/>
    <p:sldId id="351" r:id="rId6"/>
    <p:sldId id="352" r:id="rId7"/>
    <p:sldId id="354" r:id="rId8"/>
    <p:sldId id="348"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70" r:id="rId22"/>
    <p:sldId id="372" r:id="rId23"/>
    <p:sldId id="373" r:id="rId24"/>
    <p:sldId id="374" r:id="rId25"/>
    <p:sldId id="375" r:id="rId26"/>
    <p:sldId id="378" r:id="rId27"/>
    <p:sldId id="377" r:id="rId28"/>
    <p:sldId id="376" r:id="rId29"/>
    <p:sldId id="381" r:id="rId30"/>
    <p:sldId id="380" r:id="rId31"/>
    <p:sldId id="382" r:id="rId32"/>
    <p:sldId id="386" r:id="rId33"/>
    <p:sldId id="385" r:id="rId34"/>
    <p:sldId id="387" r:id="rId35"/>
    <p:sldId id="388" r:id="rId36"/>
    <p:sldId id="390" r:id="rId37"/>
    <p:sldId id="391" r:id="rId38"/>
    <p:sldId id="392" r:id="rId39"/>
    <p:sldId id="393" r:id="rId40"/>
    <p:sldId id="367" r:id="rId41"/>
    <p:sldId id="368" r:id="rId42"/>
    <p:sldId id="369" r:id="rId4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46"/>
  </p:normalViewPr>
  <p:slideViewPr>
    <p:cSldViewPr snapToGrid="0" snapToObjects="1" showGuides="1">
      <p:cViewPr varScale="1">
        <p:scale>
          <a:sx n="107" d="100"/>
          <a:sy n="107" d="100"/>
        </p:scale>
        <p:origin x="750"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3" d="100"/>
          <a:sy n="103" d="100"/>
        </p:scale>
        <p:origin x="4476"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F911EB0-58A8-4C60-8627-2A2D7F9D0FC6}" type="datetime1">
              <a:rPr lang="es-ES" smtClean="0"/>
              <a:t>16/01/2025</a:t>
            </a:fld>
            <a:endParaRPr lang="es-ES"/>
          </a:p>
        </p:txBody>
      </p:sp>
      <p:sp>
        <p:nvSpPr>
          <p:cNvPr id="4" name="Marcador de pie de página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3FF618-F07E-477B-AA5D-612E7A56D407}" type="slidenum">
              <a:rPr lang="es-ES" smtClean="0"/>
              <a:t>‹Nº›</a:t>
            </a:fld>
            <a:endParaRPr lang="es-ES"/>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EC84C6-BC54-4DB8-87AD-5F1E747F4FFF}" type="datetime1">
              <a:rPr lang="es-ES" noProof="0" smtClean="0"/>
              <a:t>16/01/2025</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F75CB5-5666-5049-9AE0-38EFD385C21E}" type="slidenum">
              <a:rPr lang="es-ES" noProof="0" smtClean="0"/>
              <a:t>‹Nº›</a:t>
            </a:fld>
            <a:endParaRPr lang="es-ES" noProof="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EF75CB5-5666-5049-9AE0-38EFD385C21E}" type="slidenum">
              <a:rPr lang="es-ES" smtClean="0"/>
              <a:t>1</a:t>
            </a:fld>
            <a:endParaRPr lang="es-ES"/>
          </a:p>
        </p:txBody>
      </p:sp>
    </p:spTree>
    <p:extLst>
      <p:ext uri="{BB962C8B-B14F-4D97-AF65-F5344CB8AC3E}">
        <p14:creationId xmlns:p14="http://schemas.microsoft.com/office/powerpoint/2010/main" val="10564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4EB73-B022-6D23-8981-E62C7E019BC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10BBD3-D819-3AA8-AD30-CEB129AFEE0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31236B-D306-CBD8-DD72-B4F26B7D85C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F7C03A5-02FF-C03B-EF54-EC0F8FBDFC46}"/>
              </a:ext>
            </a:extLst>
          </p:cNvPr>
          <p:cNvSpPr>
            <a:spLocks noGrp="1"/>
          </p:cNvSpPr>
          <p:nvPr>
            <p:ph type="sldNum" sz="quarter" idx="5"/>
          </p:nvPr>
        </p:nvSpPr>
        <p:spPr/>
        <p:txBody>
          <a:bodyPr/>
          <a:lstStyle/>
          <a:p>
            <a:pPr rtl="0"/>
            <a:fld id="{DEF75CB5-5666-5049-9AE0-38EFD385C21E}" type="slidenum">
              <a:rPr lang="es-ES" smtClean="0"/>
              <a:t>11</a:t>
            </a:fld>
            <a:endParaRPr lang="es-ES"/>
          </a:p>
        </p:txBody>
      </p:sp>
    </p:spTree>
    <p:extLst>
      <p:ext uri="{BB962C8B-B14F-4D97-AF65-F5344CB8AC3E}">
        <p14:creationId xmlns:p14="http://schemas.microsoft.com/office/powerpoint/2010/main" val="1578131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F04A6-1B93-E092-D97B-20E5BA805D5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210D9B2-D0F6-0182-877F-AD525D78D2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BBA0D19-0FF0-D38A-B91B-F8997D0E769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71DEE78-A720-39FA-1507-08B00B8E9A6C}"/>
              </a:ext>
            </a:extLst>
          </p:cNvPr>
          <p:cNvSpPr>
            <a:spLocks noGrp="1"/>
          </p:cNvSpPr>
          <p:nvPr>
            <p:ph type="sldNum" sz="quarter" idx="5"/>
          </p:nvPr>
        </p:nvSpPr>
        <p:spPr/>
        <p:txBody>
          <a:bodyPr/>
          <a:lstStyle/>
          <a:p>
            <a:pPr rtl="0"/>
            <a:fld id="{DEF75CB5-5666-5049-9AE0-38EFD385C21E}" type="slidenum">
              <a:rPr lang="es-ES" smtClean="0"/>
              <a:t>12</a:t>
            </a:fld>
            <a:endParaRPr lang="es-ES"/>
          </a:p>
        </p:txBody>
      </p:sp>
    </p:spTree>
    <p:extLst>
      <p:ext uri="{BB962C8B-B14F-4D97-AF65-F5344CB8AC3E}">
        <p14:creationId xmlns:p14="http://schemas.microsoft.com/office/powerpoint/2010/main" val="415059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8FD47-C9C4-B3C4-8836-7AB3C33A19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0DA3226-C5C6-F1E1-4914-46AE8E0842E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843C647-FD2C-D902-0D84-8E3D6CFDDB0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ADCBC2A-BFF8-7CF5-05B5-C809CD24DF53}"/>
              </a:ext>
            </a:extLst>
          </p:cNvPr>
          <p:cNvSpPr>
            <a:spLocks noGrp="1"/>
          </p:cNvSpPr>
          <p:nvPr>
            <p:ph type="sldNum" sz="quarter" idx="5"/>
          </p:nvPr>
        </p:nvSpPr>
        <p:spPr/>
        <p:txBody>
          <a:bodyPr/>
          <a:lstStyle/>
          <a:p>
            <a:pPr rtl="0"/>
            <a:fld id="{DEF75CB5-5666-5049-9AE0-38EFD385C21E}" type="slidenum">
              <a:rPr lang="es-ES" smtClean="0"/>
              <a:t>13</a:t>
            </a:fld>
            <a:endParaRPr lang="es-ES"/>
          </a:p>
        </p:txBody>
      </p:sp>
    </p:spTree>
    <p:extLst>
      <p:ext uri="{BB962C8B-B14F-4D97-AF65-F5344CB8AC3E}">
        <p14:creationId xmlns:p14="http://schemas.microsoft.com/office/powerpoint/2010/main" val="49359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98E06-7B67-2F34-F882-66A05164DFF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82A1524-0BE7-8872-9AF3-961B6898E99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A2EDFF-F0EC-5842-0F7F-F497B8BB819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4AC8C01E-2E04-76C1-4D6B-A01318A10BBC}"/>
              </a:ext>
            </a:extLst>
          </p:cNvPr>
          <p:cNvSpPr>
            <a:spLocks noGrp="1"/>
          </p:cNvSpPr>
          <p:nvPr>
            <p:ph type="sldNum" sz="quarter" idx="5"/>
          </p:nvPr>
        </p:nvSpPr>
        <p:spPr/>
        <p:txBody>
          <a:bodyPr/>
          <a:lstStyle/>
          <a:p>
            <a:pPr rtl="0"/>
            <a:fld id="{DEF75CB5-5666-5049-9AE0-38EFD385C21E}" type="slidenum">
              <a:rPr lang="es-ES" smtClean="0"/>
              <a:t>14</a:t>
            </a:fld>
            <a:endParaRPr lang="es-ES"/>
          </a:p>
        </p:txBody>
      </p:sp>
    </p:spTree>
    <p:extLst>
      <p:ext uri="{BB962C8B-B14F-4D97-AF65-F5344CB8AC3E}">
        <p14:creationId xmlns:p14="http://schemas.microsoft.com/office/powerpoint/2010/main" val="2479539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0DF5-D2A5-5054-B72C-9EA64FFDE13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627262-DBF8-A145-69E8-FA18A34243C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DF442F-23EF-78E7-4A09-31B934836B8C}"/>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547E6AD-8FC3-AF45-8981-3B3BC3C96B89}"/>
              </a:ext>
            </a:extLst>
          </p:cNvPr>
          <p:cNvSpPr>
            <a:spLocks noGrp="1"/>
          </p:cNvSpPr>
          <p:nvPr>
            <p:ph type="sldNum" sz="quarter" idx="5"/>
          </p:nvPr>
        </p:nvSpPr>
        <p:spPr/>
        <p:txBody>
          <a:bodyPr/>
          <a:lstStyle/>
          <a:p>
            <a:pPr rtl="0"/>
            <a:fld id="{DEF75CB5-5666-5049-9AE0-38EFD385C21E}" type="slidenum">
              <a:rPr lang="es-ES" smtClean="0"/>
              <a:t>15</a:t>
            </a:fld>
            <a:endParaRPr lang="es-ES"/>
          </a:p>
        </p:txBody>
      </p:sp>
    </p:spTree>
    <p:extLst>
      <p:ext uri="{BB962C8B-B14F-4D97-AF65-F5344CB8AC3E}">
        <p14:creationId xmlns:p14="http://schemas.microsoft.com/office/powerpoint/2010/main" val="1255680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3DEAE-2822-0EEC-5B96-0286FE542E4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404E72-0B2C-613C-BC3B-154E5A1A30D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E4324A2-FD07-C654-E6FC-1A3C3215154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F30620C-38F1-9865-8395-E232502E2134}"/>
              </a:ext>
            </a:extLst>
          </p:cNvPr>
          <p:cNvSpPr>
            <a:spLocks noGrp="1"/>
          </p:cNvSpPr>
          <p:nvPr>
            <p:ph type="sldNum" sz="quarter" idx="5"/>
          </p:nvPr>
        </p:nvSpPr>
        <p:spPr/>
        <p:txBody>
          <a:bodyPr/>
          <a:lstStyle/>
          <a:p>
            <a:pPr rtl="0"/>
            <a:fld id="{DEF75CB5-5666-5049-9AE0-38EFD385C21E}" type="slidenum">
              <a:rPr lang="es-ES" smtClean="0"/>
              <a:t>16</a:t>
            </a:fld>
            <a:endParaRPr lang="es-ES"/>
          </a:p>
        </p:txBody>
      </p:sp>
    </p:spTree>
    <p:extLst>
      <p:ext uri="{BB962C8B-B14F-4D97-AF65-F5344CB8AC3E}">
        <p14:creationId xmlns:p14="http://schemas.microsoft.com/office/powerpoint/2010/main" val="3125262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A6350-9164-B080-1A48-FECD1B55FB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BC717D-E6DC-F773-A482-174BA95F83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BE94D6B-CCB1-A718-F521-BAD3A455768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6B01F44-55FD-65E5-3210-3939BE56493A}"/>
              </a:ext>
            </a:extLst>
          </p:cNvPr>
          <p:cNvSpPr>
            <a:spLocks noGrp="1"/>
          </p:cNvSpPr>
          <p:nvPr>
            <p:ph type="sldNum" sz="quarter" idx="5"/>
          </p:nvPr>
        </p:nvSpPr>
        <p:spPr/>
        <p:txBody>
          <a:bodyPr/>
          <a:lstStyle/>
          <a:p>
            <a:pPr rtl="0"/>
            <a:fld id="{DEF75CB5-5666-5049-9AE0-38EFD385C21E}" type="slidenum">
              <a:rPr lang="es-ES" smtClean="0"/>
              <a:t>17</a:t>
            </a:fld>
            <a:endParaRPr lang="es-ES"/>
          </a:p>
        </p:txBody>
      </p:sp>
    </p:spTree>
    <p:extLst>
      <p:ext uri="{BB962C8B-B14F-4D97-AF65-F5344CB8AC3E}">
        <p14:creationId xmlns:p14="http://schemas.microsoft.com/office/powerpoint/2010/main" val="156861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EF75CB5-5666-5049-9AE0-38EFD385C21E}" type="slidenum">
              <a:rPr lang="es-ES" smtClean="0"/>
              <a:t>2</a:t>
            </a:fld>
            <a:endParaRPr lang="es-ES"/>
          </a:p>
        </p:txBody>
      </p:sp>
    </p:spTree>
    <p:extLst>
      <p:ext uri="{BB962C8B-B14F-4D97-AF65-F5344CB8AC3E}">
        <p14:creationId xmlns:p14="http://schemas.microsoft.com/office/powerpoint/2010/main" val="244282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DEF75CB5-5666-5049-9AE0-38EFD385C21E}" type="slidenum">
              <a:rPr lang="es-ES" smtClean="0"/>
              <a:t>3</a:t>
            </a:fld>
            <a:endParaRPr lang="es-ES"/>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EF75CB5-5666-5049-9AE0-38EFD385C21E}" type="slidenum">
              <a:rPr lang="es-ES" smtClean="0"/>
              <a:t>5</a:t>
            </a:fld>
            <a:endParaRPr lang="es-ES"/>
          </a:p>
        </p:txBody>
      </p:sp>
    </p:spTree>
    <p:extLst>
      <p:ext uri="{BB962C8B-B14F-4D97-AF65-F5344CB8AC3E}">
        <p14:creationId xmlns:p14="http://schemas.microsoft.com/office/powerpoint/2010/main" val="1820918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98567-7F2F-0F5A-1D5C-E9B0E71165A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479B5F5-562A-5B6E-BCAB-B56496131C5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39B7D3F-18F9-800A-08A0-245EC1427355}"/>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FBDDAA6-08BD-93B7-A1F9-66FCD696769F}"/>
              </a:ext>
            </a:extLst>
          </p:cNvPr>
          <p:cNvSpPr>
            <a:spLocks noGrp="1"/>
          </p:cNvSpPr>
          <p:nvPr>
            <p:ph type="sldNum" sz="quarter" idx="5"/>
          </p:nvPr>
        </p:nvSpPr>
        <p:spPr/>
        <p:txBody>
          <a:bodyPr/>
          <a:lstStyle/>
          <a:p>
            <a:pPr rtl="0"/>
            <a:fld id="{DEF75CB5-5666-5049-9AE0-38EFD385C21E}" type="slidenum">
              <a:rPr lang="es-ES" smtClean="0"/>
              <a:t>6</a:t>
            </a:fld>
            <a:endParaRPr lang="es-ES"/>
          </a:p>
        </p:txBody>
      </p:sp>
    </p:spTree>
    <p:extLst>
      <p:ext uri="{BB962C8B-B14F-4D97-AF65-F5344CB8AC3E}">
        <p14:creationId xmlns:p14="http://schemas.microsoft.com/office/powerpoint/2010/main" val="3875123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2E2F3-DD6C-BBE1-4149-AEB1D51D62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A2E6FBE-244B-79EB-8A74-505D6FDDBEE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A0B09C0-C0E5-7E28-D4C7-306A8D48B9B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1A3CDAE-D0F6-B9DD-0685-82D210F33A86}"/>
              </a:ext>
            </a:extLst>
          </p:cNvPr>
          <p:cNvSpPr>
            <a:spLocks noGrp="1"/>
          </p:cNvSpPr>
          <p:nvPr>
            <p:ph type="sldNum" sz="quarter" idx="5"/>
          </p:nvPr>
        </p:nvSpPr>
        <p:spPr/>
        <p:txBody>
          <a:bodyPr/>
          <a:lstStyle/>
          <a:p>
            <a:pPr rtl="0"/>
            <a:fld id="{DEF75CB5-5666-5049-9AE0-38EFD385C21E}" type="slidenum">
              <a:rPr lang="es-ES" smtClean="0"/>
              <a:t>7</a:t>
            </a:fld>
            <a:endParaRPr lang="es-ES"/>
          </a:p>
        </p:txBody>
      </p:sp>
    </p:spTree>
    <p:extLst>
      <p:ext uri="{BB962C8B-B14F-4D97-AF65-F5344CB8AC3E}">
        <p14:creationId xmlns:p14="http://schemas.microsoft.com/office/powerpoint/2010/main" val="823617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91A3B-749E-EE2C-3AC5-F26CB112597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E294C6-F718-D61E-E4BF-FC5F810A163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8AF561B-8DB5-ED34-D749-0F374EC82D55}"/>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B9CE072-4CB9-45DA-1CE5-8952DDBA9314}"/>
              </a:ext>
            </a:extLst>
          </p:cNvPr>
          <p:cNvSpPr>
            <a:spLocks noGrp="1"/>
          </p:cNvSpPr>
          <p:nvPr>
            <p:ph type="sldNum" sz="quarter" idx="5"/>
          </p:nvPr>
        </p:nvSpPr>
        <p:spPr/>
        <p:txBody>
          <a:bodyPr/>
          <a:lstStyle/>
          <a:p>
            <a:pPr rtl="0"/>
            <a:fld id="{DEF75CB5-5666-5049-9AE0-38EFD385C21E}" type="slidenum">
              <a:rPr lang="es-ES" smtClean="0"/>
              <a:t>8</a:t>
            </a:fld>
            <a:endParaRPr lang="es-ES"/>
          </a:p>
        </p:txBody>
      </p:sp>
    </p:spTree>
    <p:extLst>
      <p:ext uri="{BB962C8B-B14F-4D97-AF65-F5344CB8AC3E}">
        <p14:creationId xmlns:p14="http://schemas.microsoft.com/office/powerpoint/2010/main" val="273313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88CCD-4AEA-3B8B-EFAA-E3B93D9B32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19C2AA-BA6F-D9FD-A045-7F2530B683D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BF64540-B966-8F90-BC48-D3DBC686CAB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E2C8F90-496A-CAA5-9246-E652A76E76D5}"/>
              </a:ext>
            </a:extLst>
          </p:cNvPr>
          <p:cNvSpPr>
            <a:spLocks noGrp="1"/>
          </p:cNvSpPr>
          <p:nvPr>
            <p:ph type="sldNum" sz="quarter" idx="5"/>
          </p:nvPr>
        </p:nvSpPr>
        <p:spPr/>
        <p:txBody>
          <a:bodyPr/>
          <a:lstStyle/>
          <a:p>
            <a:pPr rtl="0"/>
            <a:fld id="{DEF75CB5-5666-5049-9AE0-38EFD385C21E}" type="slidenum">
              <a:rPr lang="es-ES" smtClean="0"/>
              <a:t>9</a:t>
            </a:fld>
            <a:endParaRPr lang="es-ES"/>
          </a:p>
        </p:txBody>
      </p:sp>
    </p:spTree>
    <p:extLst>
      <p:ext uri="{BB962C8B-B14F-4D97-AF65-F5344CB8AC3E}">
        <p14:creationId xmlns:p14="http://schemas.microsoft.com/office/powerpoint/2010/main" val="2839182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539FF-CDD5-211A-2AED-31A12D710F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83280D-68F6-1BA6-66C6-FC7732865AE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8540A0-B3CC-63AD-9D96-31A230ED789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A7DC1CC-22F1-F047-F9B8-07B7CC35E7BB}"/>
              </a:ext>
            </a:extLst>
          </p:cNvPr>
          <p:cNvSpPr>
            <a:spLocks noGrp="1"/>
          </p:cNvSpPr>
          <p:nvPr>
            <p:ph type="sldNum" sz="quarter" idx="5"/>
          </p:nvPr>
        </p:nvSpPr>
        <p:spPr/>
        <p:txBody>
          <a:bodyPr/>
          <a:lstStyle/>
          <a:p>
            <a:pPr rtl="0"/>
            <a:fld id="{DEF75CB5-5666-5049-9AE0-38EFD385C21E}" type="slidenum">
              <a:rPr lang="es-ES" smtClean="0"/>
              <a:t>10</a:t>
            </a:fld>
            <a:endParaRPr lang="es-ES"/>
          </a:p>
        </p:txBody>
      </p:sp>
    </p:spTree>
    <p:extLst>
      <p:ext uri="{BB962C8B-B14F-4D97-AF65-F5344CB8AC3E}">
        <p14:creationId xmlns:p14="http://schemas.microsoft.com/office/powerpoint/2010/main" val="11885538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Marcador de contenido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Marcador de contenido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ítulo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sz="6000" kern="1200" spc="2200" baseline="0">
                <a:solidFill>
                  <a:schemeClr val="accent5"/>
                </a:solidFill>
              </a:defRPr>
            </a:lvl1pPr>
          </a:lstStyle>
          <a:p>
            <a:pPr rtl="0"/>
            <a:r>
              <a:rPr lang="es-ES" noProof="0"/>
              <a:t>Hacer clic para editar el título</a:t>
            </a:r>
          </a:p>
        </p:txBody>
      </p:sp>
      <p:sp>
        <p:nvSpPr>
          <p:cNvPr id="12" name="Subtítulo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subtítulo</a:t>
            </a:r>
          </a:p>
        </p:txBody>
      </p:sp>
      <p:sp>
        <p:nvSpPr>
          <p:cNvPr id="8" name="Marcador de texto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rtl="0"/>
            <a:r>
              <a:rPr lang="es-ES" noProof="0"/>
              <a:t>Haga clic para editar el estilo del texto patrón</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Marcador de contenido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Marcador de contenido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ángulo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 name="Título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p>
            <a:pPr rtl="0"/>
            <a:r>
              <a:rPr lang="es-ES" noProof="0"/>
              <a:t>Hacer clic para editar el estilo del título</a:t>
            </a:r>
          </a:p>
        </p:txBody>
      </p:sp>
      <p:sp>
        <p:nvSpPr>
          <p:cNvPr id="13" name="Elipse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4" name="Elipse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1" name="Marcador de texto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sz="2000"/>
            </a:lvl1pPr>
          </a:lstStyle>
          <a:p>
            <a:pPr lvl="0" rtl="0"/>
            <a:r>
              <a:rPr lang="es-ES" noProof="0"/>
              <a:t>Haga clic para modificar los estilos de texto del patrón</a:t>
            </a:r>
          </a:p>
        </p:txBody>
      </p:sp>
      <p:sp>
        <p:nvSpPr>
          <p:cNvPr id="18" name="Marcador de texto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s-ES" noProof="0">
                <a:solidFill>
                  <a:schemeClr val="bg1"/>
                </a:solidFill>
              </a:rPr>
              <a:t>Haga clic para editar el estilo del texto patrón</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s-ES" noProof="0">
                <a:solidFill>
                  <a:schemeClr val="bg1"/>
                </a:solidFill>
              </a:rPr>
              <a:t>Haga clic para editar el estilo del texto patrón</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s-ES" noProof="0">
                <a:solidFill>
                  <a:schemeClr val="bg1"/>
                </a:solidFill>
              </a:rPr>
              <a:t>Haga clic para editar el estilo del texto patrón</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s-ES" noProof="0">
              <a:solidFill>
                <a:schemeClr val="bg1"/>
              </a:solidFill>
            </a:endParaRPr>
          </a:p>
          <a:p>
            <a:pPr rtl="0"/>
            <a:endParaRPr lang="es-ES" noProof="0">
              <a:solidFill>
                <a:schemeClr val="bg1"/>
              </a:solidFill>
            </a:endParaRPr>
          </a:p>
          <a:p>
            <a:pPr rtl="0"/>
            <a:endParaRPr lang="es-ES" noProof="0">
              <a:solidFill>
                <a:schemeClr val="bg1"/>
              </a:solidFill>
            </a:endParaRPr>
          </a:p>
        </p:txBody>
      </p:sp>
      <p:cxnSp>
        <p:nvCxnSpPr>
          <p:cNvPr id="15" name="Conector recto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sz="1200" spc="0">
                <a:solidFill>
                  <a:schemeClr val="bg1"/>
                </a:solidFill>
              </a:defRPr>
            </a:lvl1pPr>
          </a:lstStyle>
          <a:p>
            <a:pPr rtl="0"/>
            <a:r>
              <a:rPr lang="es-ES" noProof="0"/>
              <a:t>Hallazgos científicos</a:t>
            </a:r>
          </a:p>
        </p:txBody>
      </p:sp>
      <p:sp>
        <p:nvSpPr>
          <p:cNvPr id="19" name="Marcador de número de diapositiva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sz="1200">
                <a:solidFill>
                  <a:schemeClr val="bg1"/>
                </a:solidFill>
              </a:defRPr>
            </a:lvl1pPr>
          </a:lstStyle>
          <a:p>
            <a:pPr rtl="0"/>
            <a:fld id="{FE024F78-56A6-7740-B68D-8D4D026EDF3F}" type="slidenum">
              <a:rPr lang="es-ES" noProof="0" smtClean="0"/>
              <a:pPr rtl="0"/>
              <a:t>‹Nº›</a:t>
            </a:fld>
            <a:endParaRPr lang="es-ES" noProof="0"/>
          </a:p>
        </p:txBody>
      </p:sp>
      <p:sp>
        <p:nvSpPr>
          <p:cNvPr id="16" name="Gráfico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Imagen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ángulo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 name="Título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spc="0"/>
            </a:lvl1pPr>
          </a:lstStyle>
          <a:p>
            <a:pPr rtl="0"/>
            <a:r>
              <a:rPr lang="es-ES" noProof="0"/>
              <a:t>Haga clic para modificar el estilo de título del patrón</a:t>
            </a:r>
          </a:p>
        </p:txBody>
      </p:sp>
      <p:sp>
        <p:nvSpPr>
          <p:cNvPr id="25" name="Marcador de texto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pPr rtl="0"/>
            <a:r>
              <a:rPr lang="es-ES" noProof="0">
                <a:solidFill>
                  <a:schemeClr val="bg1"/>
                </a:solidFill>
              </a:rPr>
              <a:t>Haga clic para editar el estilo del texto patrón</a:t>
            </a:r>
          </a:p>
        </p:txBody>
      </p:sp>
      <p:cxnSp>
        <p:nvCxnSpPr>
          <p:cNvPr id="12" name="Conector recto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Marcador de texto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sz="2000"/>
            </a:lvl1pPr>
          </a:lstStyle>
          <a:p>
            <a:pPr lvl="0" rtl="0"/>
            <a:r>
              <a:rPr lang="es-ES" noProof="0"/>
              <a:t>Haga clic para modificar los estilos de texto del patrón</a:t>
            </a:r>
          </a:p>
        </p:txBody>
      </p:sp>
      <p:sp>
        <p:nvSpPr>
          <p:cNvPr id="19" name="Marcador de texto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sz="2000"/>
            </a:lvl1pPr>
          </a:lstStyle>
          <a:p>
            <a:pPr lvl="0" rtl="0"/>
            <a:r>
              <a:rPr lang="es-ES" noProof="0"/>
              <a:t>Haga clic para modificar los estilos de texto del patrón</a:t>
            </a:r>
          </a:p>
        </p:txBody>
      </p:sp>
      <p:sp>
        <p:nvSpPr>
          <p:cNvPr id="21" name="Marcador de texto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sz="2000"/>
            </a:lvl1pPr>
          </a:lstStyle>
          <a:p>
            <a:pPr lvl="0" rtl="0"/>
            <a:r>
              <a:rPr lang="es-ES" noProof="0"/>
              <a:t>Haga clic para modificar los estilos de texto del patrón</a:t>
            </a:r>
          </a:p>
        </p:txBody>
      </p:sp>
      <p:sp>
        <p:nvSpPr>
          <p:cNvPr id="22" name="Marcador de pie de página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sz="1200" spc="0">
                <a:solidFill>
                  <a:schemeClr val="bg1"/>
                </a:solidFill>
              </a:defRPr>
            </a:lvl1pPr>
          </a:lstStyle>
          <a:p>
            <a:pPr rtl="0"/>
            <a:r>
              <a:rPr lang="es-ES" noProof="0"/>
              <a:t>Hallazgos científicos</a:t>
            </a:r>
          </a:p>
        </p:txBody>
      </p:sp>
      <p:sp>
        <p:nvSpPr>
          <p:cNvPr id="23" name="Marcador de número de diapositiva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sz="1200">
                <a:solidFill>
                  <a:schemeClr val="bg1"/>
                </a:solidFill>
              </a:defRPr>
            </a:lvl1pPr>
          </a:lstStyle>
          <a:p>
            <a:pPr rtl="0"/>
            <a:fld id="{FE024F78-56A6-7740-B68D-8D4D026EDF3F}" type="slidenum">
              <a:rPr lang="es-ES" noProof="0" smtClean="0"/>
              <a:pPr rtl="0"/>
              <a:t>‹Nº›</a:t>
            </a:fld>
            <a:endParaRPr lang="es-ES" noProof="0"/>
          </a:p>
        </p:txBody>
      </p:sp>
      <p:sp>
        <p:nvSpPr>
          <p:cNvPr id="14" name="Gráfico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
        <p:nvSpPr>
          <p:cNvPr id="15" name="Gráfico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pPr rtl="0"/>
            <a:endParaRPr lang="es-ES" noProof="0"/>
          </a:p>
        </p:txBody>
      </p:sp>
      <p:sp>
        <p:nvSpPr>
          <p:cNvPr id="16" name="Gráfico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pPr rtl="0"/>
            <a:endParaRPr lang="es-ES" noProof="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ángulo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 name="Título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spc="0"/>
            </a:lvl1pPr>
          </a:lstStyle>
          <a:p>
            <a:pPr rtl="0"/>
            <a:r>
              <a:rPr lang="es-ES" noProof="0"/>
              <a:t>Haga clic para modificar el estilo de título del patrón</a:t>
            </a:r>
          </a:p>
        </p:txBody>
      </p:sp>
      <p:sp>
        <p:nvSpPr>
          <p:cNvPr id="38" name="Marcador de texto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sz="2000" spc="300"/>
            </a:lvl1pPr>
          </a:lstStyle>
          <a:p>
            <a:pPr lvl="0" rtl="0"/>
            <a:r>
              <a:rPr lang="es-ES" noProof="0"/>
              <a:t>Haga clic para editar el texto</a:t>
            </a:r>
          </a:p>
        </p:txBody>
      </p:sp>
      <p:sp>
        <p:nvSpPr>
          <p:cNvPr id="40" name="Marcador de texto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sz="2000" spc="300"/>
            </a:lvl1pPr>
          </a:lstStyle>
          <a:p>
            <a:pPr lvl="0" rtl="0"/>
            <a:r>
              <a:rPr lang="es-ES" noProof="0"/>
              <a:t>Haga clic para editar el texto</a:t>
            </a:r>
          </a:p>
        </p:txBody>
      </p:sp>
      <p:sp>
        <p:nvSpPr>
          <p:cNvPr id="5" name="Marcador de contenido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p:txBody>
      </p:sp>
      <p:sp>
        <p:nvSpPr>
          <p:cNvPr id="19" name="Marcador de contenido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p:txBody>
      </p:sp>
      <p:sp>
        <p:nvSpPr>
          <p:cNvPr id="41" name="Gráfico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pPr rtl="0"/>
            <a:endParaRPr lang="es-ES" noProof="0"/>
          </a:p>
        </p:txBody>
      </p:sp>
      <p:sp>
        <p:nvSpPr>
          <p:cNvPr id="42" name="Gráfico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pPr rtl="0"/>
            <a:endParaRPr lang="es-ES" noProof="0"/>
          </a:p>
        </p:txBody>
      </p:sp>
      <p:sp>
        <p:nvSpPr>
          <p:cNvPr id="44" name="Gráfico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
        <p:nvSpPr>
          <p:cNvPr id="15" name="Marcador de pie de página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sz="1200" spc="0">
                <a:solidFill>
                  <a:schemeClr val="bg1"/>
                </a:solidFill>
              </a:defRPr>
            </a:lvl1pPr>
          </a:lstStyle>
          <a:p>
            <a:pPr rtl="0"/>
            <a:r>
              <a:rPr lang="es-ES" noProof="0"/>
              <a:t>Hallazgos científicos</a:t>
            </a:r>
          </a:p>
        </p:txBody>
      </p:sp>
      <p:sp>
        <p:nvSpPr>
          <p:cNvPr id="16" name="Marcador de número de diapositiva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sz="1200">
                <a:solidFill>
                  <a:schemeClr val="bg1"/>
                </a:solidFill>
              </a:defRPr>
            </a:lvl1pPr>
          </a:lstStyle>
          <a:p>
            <a:pPr rtl="0"/>
            <a:fld id="{FE024F78-56A6-7740-B68D-8D4D026EDF3F}" type="slidenum">
              <a:rPr lang="es-ES" noProof="0" smtClean="0"/>
              <a:pPr rtl="0"/>
              <a:t>‹Nº›</a:t>
            </a:fld>
            <a:endParaRPr lang="es-ES" noProof="0"/>
          </a:p>
        </p:txBody>
      </p:sp>
      <p:sp>
        <p:nvSpPr>
          <p:cNvPr id="18" name="Gráfico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4" name="Marcador de contenido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 name="Título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spc="0"/>
            </a:lvl1pPr>
          </a:lstStyle>
          <a:p>
            <a:pPr rtl="0"/>
            <a:r>
              <a:rPr lang="es-ES" noProof="0"/>
              <a:t>Haga clic para modificar el estilo de título del patrón</a:t>
            </a:r>
          </a:p>
        </p:txBody>
      </p:sp>
      <p:sp>
        <p:nvSpPr>
          <p:cNvPr id="11" name="Gráfico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pPr rtl="0"/>
            <a:endParaRPr lang="es-ES" noProof="0"/>
          </a:p>
        </p:txBody>
      </p:sp>
      <p:sp>
        <p:nvSpPr>
          <p:cNvPr id="13" name="Gráfico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
        <p:nvSpPr>
          <p:cNvPr id="15" name="Marcador de pie de página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sz="1200" spc="0">
                <a:solidFill>
                  <a:schemeClr val="bg1"/>
                </a:solidFill>
              </a:defRPr>
            </a:lvl1pPr>
          </a:lstStyle>
          <a:p>
            <a:pPr rtl="0"/>
            <a:r>
              <a:rPr lang="es-ES" noProof="0"/>
              <a:t>Hallazgos científicos</a:t>
            </a:r>
          </a:p>
        </p:txBody>
      </p:sp>
      <p:sp>
        <p:nvSpPr>
          <p:cNvPr id="16" name="Marcador de número de diapositiva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sz="1200">
                <a:solidFill>
                  <a:schemeClr val="bg1"/>
                </a:solidFill>
              </a:defRPr>
            </a:lvl1pPr>
          </a:lstStyle>
          <a:p>
            <a:pPr rtl="0"/>
            <a:fld id="{FE024F78-56A6-7740-B68D-8D4D026EDF3F}" type="slidenum">
              <a:rPr lang="es-ES" noProof="0" smtClean="0"/>
              <a:pPr rtl="0"/>
              <a:t>‹Nº›</a:t>
            </a:fld>
            <a:endParaRPr lang="es-ES" noProof="0"/>
          </a:p>
        </p:txBody>
      </p:sp>
      <p:sp>
        <p:nvSpPr>
          <p:cNvPr id="17" name="Gráfico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
        <p:nvSpPr>
          <p:cNvPr id="19" name="Gráfico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ítulo y contenido">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8" name="Marcador de contenido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s-ES" b="0" i="0" noProof="0">
                <a:solidFill>
                  <a:srgbClr val="201F1E"/>
                </a:solidFill>
                <a:effectLst/>
                <a:latin typeface="Calibri" panose="020F0502020204030204" pitchFamily="34" charset="0"/>
              </a:rPr>
              <a:t>Haga clic aquí para insertar una imagen o un gráfico</a:t>
            </a:r>
            <a:endParaRPr lang="es-ES" b="0" i="0" noProof="0">
              <a:solidFill>
                <a:srgbClr val="000000"/>
              </a:solidFill>
              <a:effectLst/>
              <a:latin typeface="Segoe UI" panose="020B0502040204020203" pitchFamily="34" charset="0"/>
            </a:endParaRPr>
          </a:p>
        </p:txBody>
      </p:sp>
      <p:sp>
        <p:nvSpPr>
          <p:cNvPr id="2" name="Título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spc="0"/>
            </a:lvl1pPr>
          </a:lstStyle>
          <a:p>
            <a:pPr rtl="0"/>
            <a:r>
              <a:rPr lang="es-ES" noProof="0"/>
              <a:t>Haga clic para modificar el estilo de título del patrón</a:t>
            </a:r>
          </a:p>
        </p:txBody>
      </p:sp>
      <p:sp>
        <p:nvSpPr>
          <p:cNvPr id="11" name="Gráfico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pPr rtl="0"/>
            <a:endParaRPr lang="es-ES" noProof="0"/>
          </a:p>
        </p:txBody>
      </p:sp>
      <p:sp>
        <p:nvSpPr>
          <p:cNvPr id="13" name="Gráfico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
        <p:nvSpPr>
          <p:cNvPr id="15" name="Marcador de pie de página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sz="1200" spc="0">
                <a:solidFill>
                  <a:schemeClr val="bg1"/>
                </a:solidFill>
              </a:defRPr>
            </a:lvl1pPr>
          </a:lstStyle>
          <a:p>
            <a:pPr rtl="0"/>
            <a:r>
              <a:rPr lang="es-ES" noProof="0"/>
              <a:t>Hallazgos científicos</a:t>
            </a:r>
          </a:p>
        </p:txBody>
      </p:sp>
      <p:sp>
        <p:nvSpPr>
          <p:cNvPr id="16" name="Marcador de número de diapositiva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sz="1200">
                <a:solidFill>
                  <a:schemeClr val="bg1"/>
                </a:solidFill>
              </a:defRPr>
            </a:lvl1pPr>
          </a:lstStyle>
          <a:p>
            <a:pPr rtl="0"/>
            <a:fld id="{FE024F78-56A6-7740-B68D-8D4D026EDF3F}" type="slidenum">
              <a:rPr lang="es-ES" noProof="0" smtClean="0"/>
              <a:pPr rtl="0"/>
              <a:t>‹Nº›</a:t>
            </a:fld>
            <a:endParaRPr lang="es-ES" noProof="0"/>
          </a:p>
        </p:txBody>
      </p:sp>
      <p:sp>
        <p:nvSpPr>
          <p:cNvPr id="17" name="Gráfico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
        <p:nvSpPr>
          <p:cNvPr id="19" name="Gráfico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 name="Título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spc="0"/>
            </a:lvl1pPr>
          </a:lstStyle>
          <a:p>
            <a:pPr rtl="0"/>
            <a:r>
              <a:rPr lang="es-ES" noProof="0"/>
              <a:t>Haga clic para modificar el estilo de título del patrón</a:t>
            </a:r>
          </a:p>
        </p:txBody>
      </p:sp>
      <p:sp>
        <p:nvSpPr>
          <p:cNvPr id="26" name="Marcador de contenido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3" name="Marcador de contenido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contenido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4" name="Marcador de texto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pPr rtl="0"/>
            <a:r>
              <a:rPr lang="es-ES" noProof="0">
                <a:solidFill>
                  <a:schemeClr val="bg1"/>
                </a:solidFill>
              </a:rPr>
              <a:t>Haga clic para editar el estilo del texto patrón</a:t>
            </a:r>
          </a:p>
        </p:txBody>
      </p:sp>
      <p:sp>
        <p:nvSpPr>
          <p:cNvPr id="24" name="Gráfico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pPr rtl="0"/>
            <a:endParaRPr lang="es-ES" noProof="0"/>
          </a:p>
        </p:txBody>
      </p:sp>
      <p:sp>
        <p:nvSpPr>
          <p:cNvPr id="25" name="Elipse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3" name="Marcador de pie de página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sz="1200" spc="0">
                <a:solidFill>
                  <a:schemeClr val="bg1"/>
                </a:solidFill>
              </a:defRPr>
            </a:lvl1pPr>
          </a:lstStyle>
          <a:p>
            <a:pPr rtl="0"/>
            <a:r>
              <a:rPr lang="es-ES" noProof="0"/>
              <a:t>Hallazgos científicos</a:t>
            </a:r>
          </a:p>
        </p:txBody>
      </p:sp>
      <p:sp>
        <p:nvSpPr>
          <p:cNvPr id="15" name="Marcador de número de diapositiva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sz="1200">
                <a:solidFill>
                  <a:schemeClr val="bg1"/>
                </a:solidFill>
              </a:defRPr>
            </a:lvl1pPr>
          </a:lstStyle>
          <a:p>
            <a:pPr rtl="0"/>
            <a:fld id="{FE024F78-56A6-7740-B68D-8D4D026EDF3F}" type="slidenum">
              <a:rPr lang="es-ES" noProof="0" smtClean="0"/>
              <a:pPr rtl="0"/>
              <a:t>‹Nº›</a:t>
            </a:fld>
            <a:endParaRPr lang="es-ES" noProof="0"/>
          </a:p>
        </p:txBody>
      </p:sp>
      <p:sp>
        <p:nvSpPr>
          <p:cNvPr id="16" name="Gráfico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ángulo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 name="Título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spc="0"/>
            </a:lvl1pPr>
          </a:lstStyle>
          <a:p>
            <a:pPr rtl="0"/>
            <a:r>
              <a:rPr lang="es-ES" noProof="0"/>
              <a:t>Haga clic para modificar el estilo de título del patrón</a:t>
            </a:r>
          </a:p>
        </p:txBody>
      </p:sp>
      <p:sp>
        <p:nvSpPr>
          <p:cNvPr id="21" name="Marcador de contenido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imagen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sz="1800">
                <a:solidFill>
                  <a:schemeClr val="tx1"/>
                </a:solidFill>
              </a:defRPr>
            </a:lvl1pPr>
          </a:lstStyle>
          <a:p>
            <a:pPr rtl="0"/>
            <a:r>
              <a:rPr lang="es-ES" noProof="0"/>
              <a:t>Haga clic en el icono para agregar una imagen</a:t>
            </a:r>
            <a:endParaRPr lang="es-ES" noProof="0" dirty="0"/>
          </a:p>
        </p:txBody>
      </p:sp>
      <p:sp>
        <p:nvSpPr>
          <p:cNvPr id="7" name="Gráfico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pPr rtl="0"/>
            <a:endParaRPr lang="es-ES" noProof="0"/>
          </a:p>
        </p:txBody>
      </p:sp>
      <p:sp>
        <p:nvSpPr>
          <p:cNvPr id="9" name="Gráfico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
        <p:nvSpPr>
          <p:cNvPr id="14" name="Marcador de pie de página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sz="1200" spc="0">
                <a:solidFill>
                  <a:schemeClr val="bg1"/>
                </a:solidFill>
              </a:defRPr>
            </a:lvl1pPr>
          </a:lstStyle>
          <a:p>
            <a:pPr rtl="0"/>
            <a:r>
              <a:rPr lang="es-ES" noProof="0"/>
              <a:t>Hallazgos científicos</a:t>
            </a:r>
          </a:p>
        </p:txBody>
      </p:sp>
      <p:sp>
        <p:nvSpPr>
          <p:cNvPr id="20" name="Marcador de número de diapositiva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sz="1200">
                <a:solidFill>
                  <a:schemeClr val="bg1"/>
                </a:solidFill>
              </a:defRPr>
            </a:lvl1pPr>
          </a:lstStyle>
          <a:p>
            <a:pPr rtl="0"/>
            <a:fld id="{FE024F78-56A6-7740-B68D-8D4D026EDF3F}" type="slidenum">
              <a:rPr lang="es-ES" noProof="0" smtClean="0"/>
              <a:pPr rtl="0"/>
              <a:t>‹Nº›</a:t>
            </a:fld>
            <a:endParaRPr lang="es-ES" noProof="0"/>
          </a:p>
        </p:txBody>
      </p:sp>
      <p:sp>
        <p:nvSpPr>
          <p:cNvPr id="16" name="Gráfico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pPr rtl="0"/>
            <a:endParaRPr lang="es-ES" noProof="0"/>
          </a:p>
        </p:txBody>
      </p:sp>
      <p:sp>
        <p:nvSpPr>
          <p:cNvPr id="17" name="Gráfico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Marcador de contenido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Marcador de contenido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ángulo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cxnSp>
        <p:nvCxnSpPr>
          <p:cNvPr id="19" name="Conector recto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Elipse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 name="Título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p>
            <a:pPr rtl="0"/>
            <a:r>
              <a:rPr lang="es-ES" noProof="0"/>
              <a:t>Hacer clic para editar el título</a:t>
            </a:r>
          </a:p>
        </p:txBody>
      </p:sp>
      <p:sp>
        <p:nvSpPr>
          <p:cNvPr id="28" name="Marcador de texto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sz="1600">
                <a:solidFill>
                  <a:schemeClr val="bg1"/>
                </a:solidFill>
                <a:latin typeface="+mn-lt"/>
              </a:defRPr>
            </a:lvl1pPr>
          </a:lstStyle>
          <a:p>
            <a:pPr lvl="0" rtl="0"/>
            <a:r>
              <a:rPr lang="es-ES" noProof="0"/>
              <a:t>Haga clic para modificar los estilos de texto del patrón</a:t>
            </a:r>
          </a:p>
        </p:txBody>
      </p:sp>
      <p:sp>
        <p:nvSpPr>
          <p:cNvPr id="16" name="Marcador de pie de página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sz="1200" spc="0">
                <a:solidFill>
                  <a:schemeClr val="bg1"/>
                </a:solidFill>
              </a:defRPr>
            </a:lvl1pPr>
          </a:lstStyle>
          <a:p>
            <a:pPr rtl="0"/>
            <a:r>
              <a:rPr lang="es-ES" noProof="0"/>
              <a:t>Hallazgos científicos</a:t>
            </a:r>
          </a:p>
        </p:txBody>
      </p:sp>
      <p:sp>
        <p:nvSpPr>
          <p:cNvPr id="17" name="Marcador de número de diapositiva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sz="1200">
                <a:solidFill>
                  <a:schemeClr val="bg1"/>
                </a:solidFill>
              </a:defRPr>
            </a:lvl1pPr>
          </a:lstStyle>
          <a:p>
            <a:pPr rtl="0"/>
            <a:fld id="{FE024F78-56A6-7740-B68D-8D4D026EDF3F}" type="slidenum">
              <a:rPr lang="es-ES" noProof="0" smtClean="0"/>
              <a:pPr rtl="0"/>
              <a:t>‹Nº›</a:t>
            </a:fld>
            <a:endParaRPr lang="es-ES" noProof="0"/>
          </a:p>
        </p:txBody>
      </p:sp>
      <p:sp>
        <p:nvSpPr>
          <p:cNvPr id="18" name="Gráfico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pPr rtl="0"/>
            <a:endParaRPr lang="es-ES" noProof="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pPr rtl="0"/>
            <a:endParaRPr lang="es-ES" noProof="0"/>
          </a:p>
        </p:txBody>
      </p:sp>
      <p:sp>
        <p:nvSpPr>
          <p:cNvPr id="5" name="Marcador de pie de página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pPr rtl="0"/>
            <a:r>
              <a:rPr lang="es-ES" noProof="0"/>
              <a:t>Hallazgos científicos</a:t>
            </a:r>
          </a:p>
        </p:txBody>
      </p:sp>
      <p:sp>
        <p:nvSpPr>
          <p:cNvPr id="6" name="Marcador de número de diapositiva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pPr rtl="0"/>
            <a:fld id="{FE024F78-56A6-7740-B68D-8D4D026EDF3F}" type="slidenum">
              <a:rPr lang="es-ES" noProof="0" smtClean="0"/>
              <a:pPr rtl="0"/>
              <a:t>‹Nº›</a:t>
            </a:fld>
            <a:endParaRPr lang="es-ES" noProof="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localhost:8080/save-particle-data"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hyperlink" Target="https://docs.docker.com/engine/install/"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212.227.87.151:8080/"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p>
            <a:pPr rtl="0"/>
            <a:r>
              <a:rPr lang="es-ES" dirty="0"/>
              <a:t>Proyecto</a:t>
            </a:r>
          </a:p>
        </p:txBody>
      </p:sp>
      <p:sp>
        <p:nvSpPr>
          <p:cNvPr id="4" name="Subtítulo 3">
            <a:extLst>
              <a:ext uri="{FF2B5EF4-FFF2-40B4-BE49-F238E27FC236}">
                <a16:creationId xmlns:a16="http://schemas.microsoft.com/office/drawing/2014/main" id="{2981AB9E-AF0F-CAD0-2DD2-D640FB871E66}"/>
              </a:ext>
            </a:extLst>
          </p:cNvPr>
          <p:cNvSpPr>
            <a:spLocks noGrp="1"/>
          </p:cNvSpPr>
          <p:nvPr>
            <p:ph type="subTitle" idx="1"/>
          </p:nvPr>
        </p:nvSpPr>
        <p:spPr/>
        <p:txBody>
          <a:bodyPr rtlCol="0"/>
          <a:lstStyle/>
          <a:p>
            <a:pPr rtl="0"/>
            <a:r>
              <a:rPr lang="es-ES" dirty="0"/>
              <a:t>ESP-32 </a:t>
            </a:r>
            <a:r>
              <a:rPr lang="es-ES" dirty="0" err="1"/>
              <a:t>LoRa</a:t>
            </a:r>
            <a:r>
              <a:rPr lang="es-ES" dirty="0"/>
              <a:t> V2</a:t>
            </a:r>
          </a:p>
        </p:txBody>
      </p:sp>
      <p:sp>
        <p:nvSpPr>
          <p:cNvPr id="3" name="Marcador de texto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p>
            <a:pPr rtl="0"/>
            <a:r>
              <a:rPr lang="es-ES" dirty="0"/>
              <a:t>Saúl Rodríguez Naranjo</a:t>
            </a:r>
          </a:p>
          <a:p>
            <a:pPr rtl="0"/>
            <a:r>
              <a:rPr lang="es-ES" dirty="0"/>
              <a:t>Juan Alberto Domínguez Vázquez</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7FC53-FF47-730E-0ECF-B0E2077588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336435-4229-96B8-07C6-A51F1578AE39}"/>
              </a:ext>
            </a:extLst>
          </p:cNvPr>
          <p:cNvSpPr>
            <a:spLocks noGrp="1"/>
          </p:cNvSpPr>
          <p:nvPr>
            <p:ph type="title"/>
          </p:nvPr>
        </p:nvSpPr>
        <p:spPr>
          <a:xfrm>
            <a:off x="143435" y="89647"/>
            <a:ext cx="4934623" cy="2983151"/>
          </a:xfrm>
        </p:spPr>
        <p:txBody>
          <a:bodyPr rtlCol="0" anchor="ctr">
            <a:noAutofit/>
          </a:bodyPr>
          <a:lstStyle/>
          <a:p>
            <a:r>
              <a:rPr lang="es-ES" dirty="0"/>
              <a:t>Desarrollo código Arduino y medición de sensores</a:t>
            </a:r>
          </a:p>
        </p:txBody>
      </p:sp>
      <p:sp>
        <p:nvSpPr>
          <p:cNvPr id="28" name="Marcador de texto 27">
            <a:extLst>
              <a:ext uri="{FF2B5EF4-FFF2-40B4-BE49-F238E27FC236}">
                <a16:creationId xmlns:a16="http://schemas.microsoft.com/office/drawing/2014/main" id="{4070F024-3C03-5344-21E4-D759125BB67A}"/>
              </a:ext>
            </a:extLst>
          </p:cNvPr>
          <p:cNvSpPr>
            <a:spLocks noGrp="1"/>
          </p:cNvSpPr>
          <p:nvPr>
            <p:ph type="body" sz="quarter" idx="13"/>
          </p:nvPr>
        </p:nvSpPr>
        <p:spPr>
          <a:xfrm>
            <a:off x="336405" y="3426703"/>
            <a:ext cx="4741653" cy="2616883"/>
          </a:xfrm>
        </p:spPr>
        <p:txBody>
          <a:bodyPr/>
          <a:lstStyle/>
          <a:p>
            <a:pPr algn="just"/>
            <a:r>
              <a:rPr lang="es-ES" dirty="0"/>
              <a:t>Por último, mediante la función </a:t>
            </a:r>
            <a:r>
              <a:rPr lang="es-ES" dirty="0" err="1"/>
              <a:t>readGPS</a:t>
            </a:r>
            <a:r>
              <a:rPr lang="es-ES" dirty="0"/>
              <a:t>(), activamos el sensor GPS y leemos los datos del mismo. Esos datos aportados por el sensor están en formato GMM, por lo que deberán ser transformados a formato decimal (DD) mediante la función </a:t>
            </a:r>
            <a:r>
              <a:rPr lang="es-ES" dirty="0" err="1"/>
              <a:t>convertDecimal</a:t>
            </a:r>
            <a:r>
              <a:rPr lang="es-ES" dirty="0"/>
              <a:t>(</a:t>
            </a:r>
            <a:r>
              <a:rPr lang="es-ES" dirty="0" err="1"/>
              <a:t>char</a:t>
            </a:r>
            <a:r>
              <a:rPr lang="es-ES" dirty="0"/>
              <a:t>* </a:t>
            </a:r>
            <a:r>
              <a:rPr lang="es-ES" dirty="0" err="1"/>
              <a:t>rawCoordinate</a:t>
            </a:r>
            <a:r>
              <a:rPr lang="es-ES" dirty="0"/>
              <a:t>, </a:t>
            </a:r>
            <a:r>
              <a:rPr lang="es-ES" dirty="0" err="1"/>
              <a:t>char</a:t>
            </a:r>
            <a:r>
              <a:rPr lang="es-ES" dirty="0"/>
              <a:t> </a:t>
            </a:r>
            <a:r>
              <a:rPr lang="es-ES" dirty="0" err="1"/>
              <a:t>direction</a:t>
            </a:r>
            <a:r>
              <a:rPr lang="es-ES" dirty="0"/>
              <a:t>)</a:t>
            </a:r>
          </a:p>
        </p:txBody>
      </p:sp>
      <p:sp>
        <p:nvSpPr>
          <p:cNvPr id="8" name="Marcador de pie de página 7">
            <a:extLst>
              <a:ext uri="{FF2B5EF4-FFF2-40B4-BE49-F238E27FC236}">
                <a16:creationId xmlns:a16="http://schemas.microsoft.com/office/drawing/2014/main" id="{FA4FD2C7-C0DC-E4D2-34BC-5972F7B9BB06}"/>
              </a:ext>
            </a:extLst>
          </p:cNvPr>
          <p:cNvSpPr>
            <a:spLocks noGrp="1"/>
          </p:cNvSpPr>
          <p:nvPr>
            <p:ph type="ftr" sz="quarter" idx="11"/>
          </p:nvPr>
        </p:nvSpPr>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C095277A-5DE7-4955-7ECD-BF5CDE81BD35}"/>
              </a:ext>
            </a:extLst>
          </p:cNvPr>
          <p:cNvSpPr>
            <a:spLocks noGrp="1"/>
          </p:cNvSpPr>
          <p:nvPr>
            <p:ph type="sldNum" sz="quarter" idx="12"/>
          </p:nvPr>
        </p:nvSpPr>
        <p:spPr/>
        <p:txBody>
          <a:bodyPr rtlCol="0" anchor="ctr">
            <a:normAutofit/>
          </a:bodyPr>
          <a:lstStyle/>
          <a:p>
            <a:fld id="{FE024F78-56A6-7740-B68D-8D4D026EDF3F}" type="slidenum">
              <a:rPr lang="es-ES" smtClean="0"/>
              <a:pPr/>
              <a:t>10</a:t>
            </a:fld>
            <a:endParaRPr lang="es-ES"/>
          </a:p>
        </p:txBody>
      </p:sp>
      <p:pic>
        <p:nvPicPr>
          <p:cNvPr id="9" name="Imagen 8" descr="Texto&#10;&#10;Descripción generada automáticamente">
            <a:extLst>
              <a:ext uri="{FF2B5EF4-FFF2-40B4-BE49-F238E27FC236}">
                <a16:creationId xmlns:a16="http://schemas.microsoft.com/office/drawing/2014/main" id="{AA0A61D5-9E10-7F33-E5CF-29E307DA3C54}"/>
              </a:ext>
            </a:extLst>
          </p:cNvPr>
          <p:cNvPicPr>
            <a:picLocks noChangeAspect="1"/>
          </p:cNvPicPr>
          <p:nvPr/>
        </p:nvPicPr>
        <p:blipFill>
          <a:blip r:embed="rId3"/>
          <a:stretch>
            <a:fillRect/>
          </a:stretch>
        </p:blipFill>
        <p:spPr>
          <a:xfrm>
            <a:off x="6595766" y="89647"/>
            <a:ext cx="3844229" cy="3337056"/>
          </a:xfrm>
          <a:prstGeom prst="rect">
            <a:avLst/>
          </a:prstGeom>
        </p:spPr>
      </p:pic>
      <p:pic>
        <p:nvPicPr>
          <p:cNvPr id="11" name="Imagen 10" descr="Texto&#10;&#10;Descripción generada automáticamente">
            <a:extLst>
              <a:ext uri="{FF2B5EF4-FFF2-40B4-BE49-F238E27FC236}">
                <a16:creationId xmlns:a16="http://schemas.microsoft.com/office/drawing/2014/main" id="{5F657212-1ACF-43F3-DE75-49BA2924EE40}"/>
              </a:ext>
            </a:extLst>
          </p:cNvPr>
          <p:cNvPicPr>
            <a:picLocks noChangeAspect="1"/>
          </p:cNvPicPr>
          <p:nvPr/>
        </p:nvPicPr>
        <p:blipFill>
          <a:blip r:embed="rId4"/>
          <a:stretch>
            <a:fillRect/>
          </a:stretch>
        </p:blipFill>
        <p:spPr>
          <a:xfrm>
            <a:off x="6595766" y="3550287"/>
            <a:ext cx="4790574" cy="2869562"/>
          </a:xfrm>
          <a:prstGeom prst="rect">
            <a:avLst/>
          </a:prstGeom>
        </p:spPr>
      </p:pic>
    </p:spTree>
    <p:extLst>
      <p:ext uri="{BB962C8B-B14F-4D97-AF65-F5344CB8AC3E}">
        <p14:creationId xmlns:p14="http://schemas.microsoft.com/office/powerpoint/2010/main" val="157196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4813C-7D74-E0E0-5E88-C33982B387D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F47239-DBCF-D1CB-630F-1C8B567789E9}"/>
              </a:ext>
            </a:extLst>
          </p:cNvPr>
          <p:cNvSpPr>
            <a:spLocks noGrp="1"/>
          </p:cNvSpPr>
          <p:nvPr>
            <p:ph type="title"/>
          </p:nvPr>
        </p:nvSpPr>
        <p:spPr>
          <a:xfrm>
            <a:off x="143435" y="89647"/>
            <a:ext cx="4934623" cy="2983151"/>
          </a:xfrm>
        </p:spPr>
        <p:txBody>
          <a:bodyPr rtlCol="0" anchor="ctr">
            <a:noAutofit/>
          </a:bodyPr>
          <a:lstStyle/>
          <a:p>
            <a:r>
              <a:rPr lang="es-ES" dirty="0"/>
              <a:t>Desarrollo código Arduino y medición de sensores</a:t>
            </a:r>
          </a:p>
        </p:txBody>
      </p:sp>
      <p:sp>
        <p:nvSpPr>
          <p:cNvPr id="28" name="Marcador de texto 27">
            <a:extLst>
              <a:ext uri="{FF2B5EF4-FFF2-40B4-BE49-F238E27FC236}">
                <a16:creationId xmlns:a16="http://schemas.microsoft.com/office/drawing/2014/main" id="{CE5096FC-3ABC-2586-82D6-DD6866786426}"/>
              </a:ext>
            </a:extLst>
          </p:cNvPr>
          <p:cNvSpPr>
            <a:spLocks noGrp="1"/>
          </p:cNvSpPr>
          <p:nvPr>
            <p:ph type="body" sz="quarter" idx="13"/>
          </p:nvPr>
        </p:nvSpPr>
        <p:spPr>
          <a:xfrm>
            <a:off x="336405" y="3219451"/>
            <a:ext cx="4741653" cy="2824136"/>
          </a:xfrm>
        </p:spPr>
        <p:txBody>
          <a:bodyPr/>
          <a:lstStyle/>
          <a:p>
            <a:pPr algn="just"/>
            <a:r>
              <a:rPr lang="es-ES" sz="1400" dirty="0"/>
              <a:t>Lo primero que hacemos en esta función es convertir los valores obtenidos en el GPS a un tipo </a:t>
            </a:r>
            <a:r>
              <a:rPr lang="es-ES" sz="1400" dirty="0" err="1"/>
              <a:t>String</a:t>
            </a:r>
            <a:r>
              <a:rPr lang="es-ES" sz="1400" dirty="0"/>
              <a:t> para facilitar su manejo.</a:t>
            </a:r>
          </a:p>
          <a:p>
            <a:pPr algn="just"/>
            <a:r>
              <a:rPr lang="es-ES" sz="1400" dirty="0"/>
              <a:t>Después encontramos la posición del punto decimal en la cadena, ya que separa los minutos enteros de sus fracciones. A continuación, determinados cuántos dígitos corresponden a los grados.</a:t>
            </a:r>
          </a:p>
          <a:p>
            <a:pPr algn="just"/>
            <a:r>
              <a:rPr lang="es-ES" sz="1400" dirty="0"/>
              <a:t>Para finalizar, extraemos los grados y minutos de la cadena y las convertimos a números entero y decimal respectivamente, para aplicar la fórmula de paso a formato decimal, y dotarle del signo correspondiente según su dirección.</a:t>
            </a:r>
          </a:p>
        </p:txBody>
      </p:sp>
      <p:sp>
        <p:nvSpPr>
          <p:cNvPr id="8" name="Marcador de pie de página 7">
            <a:extLst>
              <a:ext uri="{FF2B5EF4-FFF2-40B4-BE49-F238E27FC236}">
                <a16:creationId xmlns:a16="http://schemas.microsoft.com/office/drawing/2014/main" id="{9F0FDCB4-F54B-313B-BE63-DC7E7794F797}"/>
              </a:ext>
            </a:extLst>
          </p:cNvPr>
          <p:cNvSpPr>
            <a:spLocks noGrp="1"/>
          </p:cNvSpPr>
          <p:nvPr>
            <p:ph type="ftr" sz="quarter" idx="11"/>
          </p:nvPr>
        </p:nvSpPr>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72101F7C-043C-FCF3-A9F2-7525E37BCA73}"/>
              </a:ext>
            </a:extLst>
          </p:cNvPr>
          <p:cNvSpPr>
            <a:spLocks noGrp="1"/>
          </p:cNvSpPr>
          <p:nvPr>
            <p:ph type="sldNum" sz="quarter" idx="12"/>
          </p:nvPr>
        </p:nvSpPr>
        <p:spPr/>
        <p:txBody>
          <a:bodyPr rtlCol="0" anchor="ctr">
            <a:normAutofit/>
          </a:bodyPr>
          <a:lstStyle/>
          <a:p>
            <a:fld id="{FE024F78-56A6-7740-B68D-8D4D026EDF3F}" type="slidenum">
              <a:rPr lang="es-ES" smtClean="0"/>
              <a:pPr/>
              <a:t>11</a:t>
            </a:fld>
            <a:endParaRPr lang="es-ES"/>
          </a:p>
        </p:txBody>
      </p:sp>
      <p:pic>
        <p:nvPicPr>
          <p:cNvPr id="4" name="Imagen 3" descr="Texto&#10;&#10;Descripción generada automáticamente">
            <a:extLst>
              <a:ext uri="{FF2B5EF4-FFF2-40B4-BE49-F238E27FC236}">
                <a16:creationId xmlns:a16="http://schemas.microsoft.com/office/drawing/2014/main" id="{CF844CB3-8A68-325E-279F-EB056EBA91DF}"/>
              </a:ext>
            </a:extLst>
          </p:cNvPr>
          <p:cNvPicPr>
            <a:picLocks noChangeAspect="1"/>
          </p:cNvPicPr>
          <p:nvPr/>
        </p:nvPicPr>
        <p:blipFill>
          <a:blip r:embed="rId3"/>
          <a:stretch>
            <a:fillRect/>
          </a:stretch>
        </p:blipFill>
        <p:spPr>
          <a:xfrm>
            <a:off x="6096000" y="1764356"/>
            <a:ext cx="5908431" cy="2616883"/>
          </a:xfrm>
          <a:prstGeom prst="rect">
            <a:avLst/>
          </a:prstGeom>
        </p:spPr>
      </p:pic>
    </p:spTree>
    <p:extLst>
      <p:ext uri="{BB962C8B-B14F-4D97-AF65-F5344CB8AC3E}">
        <p14:creationId xmlns:p14="http://schemas.microsoft.com/office/powerpoint/2010/main" val="371906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18389-5D86-A61D-0080-5D233FF6632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7BD0395-724E-D81F-9CDD-7BBCF4304A04}"/>
              </a:ext>
            </a:extLst>
          </p:cNvPr>
          <p:cNvSpPr>
            <a:spLocks noGrp="1"/>
          </p:cNvSpPr>
          <p:nvPr>
            <p:ph type="title"/>
          </p:nvPr>
        </p:nvSpPr>
        <p:spPr>
          <a:xfrm>
            <a:off x="143435" y="89647"/>
            <a:ext cx="4934623" cy="2983151"/>
          </a:xfrm>
        </p:spPr>
        <p:txBody>
          <a:bodyPr rtlCol="0" anchor="ctr">
            <a:noAutofit/>
          </a:bodyPr>
          <a:lstStyle/>
          <a:p>
            <a:r>
              <a:rPr lang="es-ES" dirty="0"/>
              <a:t>Desarrollo código Arduino y medición de sensores</a:t>
            </a:r>
          </a:p>
        </p:txBody>
      </p:sp>
      <p:sp>
        <p:nvSpPr>
          <p:cNvPr id="28" name="Marcador de texto 27">
            <a:extLst>
              <a:ext uri="{FF2B5EF4-FFF2-40B4-BE49-F238E27FC236}">
                <a16:creationId xmlns:a16="http://schemas.microsoft.com/office/drawing/2014/main" id="{44E012CC-86D8-563F-C655-C69F585D0249}"/>
              </a:ext>
            </a:extLst>
          </p:cNvPr>
          <p:cNvSpPr>
            <a:spLocks noGrp="1"/>
          </p:cNvSpPr>
          <p:nvPr>
            <p:ph type="body" sz="quarter" idx="13"/>
          </p:nvPr>
        </p:nvSpPr>
        <p:spPr>
          <a:xfrm>
            <a:off x="336405" y="3219451"/>
            <a:ext cx="4741653" cy="2824136"/>
          </a:xfrm>
        </p:spPr>
        <p:txBody>
          <a:bodyPr/>
          <a:lstStyle/>
          <a:p>
            <a:pPr algn="just"/>
            <a:r>
              <a:rPr lang="es-ES" sz="1400" dirty="0"/>
              <a:t>Pasamos a ver la función </a:t>
            </a:r>
            <a:r>
              <a:rPr lang="es-ES" sz="1400" dirty="0" err="1"/>
              <a:t>loop</a:t>
            </a:r>
            <a:r>
              <a:rPr lang="es-ES" sz="1400" dirty="0"/>
              <a:t>, donde la magia ocurre.</a:t>
            </a:r>
          </a:p>
          <a:p>
            <a:pPr algn="just"/>
            <a:r>
              <a:rPr lang="es-ES" sz="1400" dirty="0"/>
              <a:t>En primer lugar, procedemos a leer del sensor de partículas mediante la función </a:t>
            </a:r>
            <a:r>
              <a:rPr lang="es-ES" sz="1400" dirty="0" err="1"/>
              <a:t>readParticles</a:t>
            </a:r>
            <a:r>
              <a:rPr lang="es-ES" sz="1400" dirty="0"/>
              <a:t> que explicaremos a continuación.</a:t>
            </a:r>
          </a:p>
          <a:p>
            <a:pPr algn="just"/>
            <a:r>
              <a:rPr lang="es-ES" sz="1400" dirty="0"/>
              <a:t>Si los datos medidos son 0, no nos interesan así que nos quedaremos en un bucle mientras se de esa condición, esperando a medir datos correctos.</a:t>
            </a:r>
          </a:p>
          <a:p>
            <a:pPr algn="just"/>
            <a:r>
              <a:rPr lang="es-ES" sz="1400" dirty="0"/>
              <a:t>Después mostraremos las medidas por el OLED del ESP-32, mediante la función </a:t>
            </a:r>
            <a:r>
              <a:rPr lang="es-ES" sz="1400" dirty="0" err="1"/>
              <a:t>displayOLED</a:t>
            </a:r>
            <a:r>
              <a:rPr lang="es-ES" sz="1400" dirty="0"/>
              <a:t>().</a:t>
            </a:r>
          </a:p>
        </p:txBody>
      </p:sp>
      <p:sp>
        <p:nvSpPr>
          <p:cNvPr id="8" name="Marcador de pie de página 7">
            <a:extLst>
              <a:ext uri="{FF2B5EF4-FFF2-40B4-BE49-F238E27FC236}">
                <a16:creationId xmlns:a16="http://schemas.microsoft.com/office/drawing/2014/main" id="{12B55680-0F80-C9B6-FE19-D5528D3CC989}"/>
              </a:ext>
            </a:extLst>
          </p:cNvPr>
          <p:cNvSpPr>
            <a:spLocks noGrp="1"/>
          </p:cNvSpPr>
          <p:nvPr>
            <p:ph type="ftr" sz="quarter" idx="11"/>
          </p:nvPr>
        </p:nvSpPr>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F3C5A99E-1232-5881-E88A-596409865AD6}"/>
              </a:ext>
            </a:extLst>
          </p:cNvPr>
          <p:cNvSpPr>
            <a:spLocks noGrp="1"/>
          </p:cNvSpPr>
          <p:nvPr>
            <p:ph type="sldNum" sz="quarter" idx="12"/>
          </p:nvPr>
        </p:nvSpPr>
        <p:spPr/>
        <p:txBody>
          <a:bodyPr rtlCol="0" anchor="ctr">
            <a:normAutofit/>
          </a:bodyPr>
          <a:lstStyle/>
          <a:p>
            <a:fld id="{FE024F78-56A6-7740-B68D-8D4D026EDF3F}" type="slidenum">
              <a:rPr lang="es-ES" smtClean="0"/>
              <a:pPr/>
              <a:t>12</a:t>
            </a:fld>
            <a:endParaRPr lang="es-ES"/>
          </a:p>
        </p:txBody>
      </p:sp>
      <p:pic>
        <p:nvPicPr>
          <p:cNvPr id="5" name="Imagen 4" descr="Una captura de pantalla de un celular&#10;&#10;Descripción generada automáticamente con confianza media">
            <a:extLst>
              <a:ext uri="{FF2B5EF4-FFF2-40B4-BE49-F238E27FC236}">
                <a16:creationId xmlns:a16="http://schemas.microsoft.com/office/drawing/2014/main" id="{66E70F6A-5EE0-ACE4-F65F-C1C0D49CCC1E}"/>
              </a:ext>
            </a:extLst>
          </p:cNvPr>
          <p:cNvPicPr>
            <a:picLocks noChangeAspect="1"/>
          </p:cNvPicPr>
          <p:nvPr/>
        </p:nvPicPr>
        <p:blipFill>
          <a:blip r:embed="rId3"/>
          <a:stretch>
            <a:fillRect/>
          </a:stretch>
        </p:blipFill>
        <p:spPr>
          <a:xfrm>
            <a:off x="6346898" y="2071528"/>
            <a:ext cx="5588145" cy="2720692"/>
          </a:xfrm>
          <a:prstGeom prst="rect">
            <a:avLst/>
          </a:prstGeom>
        </p:spPr>
      </p:pic>
    </p:spTree>
    <p:extLst>
      <p:ext uri="{BB962C8B-B14F-4D97-AF65-F5344CB8AC3E}">
        <p14:creationId xmlns:p14="http://schemas.microsoft.com/office/powerpoint/2010/main" val="3327749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2CA2E-0B9F-4103-635C-0CBBD3F20B3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87F334-E842-0A94-15A5-5B5F05EC00D9}"/>
              </a:ext>
            </a:extLst>
          </p:cNvPr>
          <p:cNvSpPr>
            <a:spLocks noGrp="1"/>
          </p:cNvSpPr>
          <p:nvPr>
            <p:ph type="title"/>
          </p:nvPr>
        </p:nvSpPr>
        <p:spPr>
          <a:xfrm>
            <a:off x="143435" y="89647"/>
            <a:ext cx="4934623" cy="2983151"/>
          </a:xfrm>
        </p:spPr>
        <p:txBody>
          <a:bodyPr rtlCol="0" anchor="ctr">
            <a:noAutofit/>
          </a:bodyPr>
          <a:lstStyle/>
          <a:p>
            <a:r>
              <a:rPr lang="es-ES" dirty="0"/>
              <a:t>Desarrollo código Arduino y medición de sensores</a:t>
            </a:r>
          </a:p>
        </p:txBody>
      </p:sp>
      <p:sp>
        <p:nvSpPr>
          <p:cNvPr id="28" name="Marcador de texto 27">
            <a:extLst>
              <a:ext uri="{FF2B5EF4-FFF2-40B4-BE49-F238E27FC236}">
                <a16:creationId xmlns:a16="http://schemas.microsoft.com/office/drawing/2014/main" id="{91C2AB9C-88CE-BAA3-FD28-C20498033645}"/>
              </a:ext>
            </a:extLst>
          </p:cNvPr>
          <p:cNvSpPr>
            <a:spLocks noGrp="1"/>
          </p:cNvSpPr>
          <p:nvPr>
            <p:ph type="body" sz="quarter" idx="13"/>
          </p:nvPr>
        </p:nvSpPr>
        <p:spPr>
          <a:xfrm>
            <a:off x="336405" y="3219451"/>
            <a:ext cx="4741653" cy="2824136"/>
          </a:xfrm>
        </p:spPr>
        <p:txBody>
          <a:bodyPr/>
          <a:lstStyle/>
          <a:p>
            <a:pPr algn="just"/>
            <a:r>
              <a:rPr lang="es-ES" dirty="0"/>
              <a:t>En la función </a:t>
            </a:r>
            <a:r>
              <a:rPr lang="es-ES" dirty="0" err="1"/>
              <a:t>readParticles</a:t>
            </a:r>
            <a:r>
              <a:rPr lang="es-ES" dirty="0"/>
              <a:t>(), comenzamos deteniendo el autoenvío del sensor de partículas, leemos los nuevos datos que vaya recogiendo, tanto del contaminante PM10, como PM2.5, verificamos que no sean negativos y los mostramos en el puerto serie</a:t>
            </a:r>
          </a:p>
        </p:txBody>
      </p:sp>
      <p:sp>
        <p:nvSpPr>
          <p:cNvPr id="8" name="Marcador de pie de página 7">
            <a:extLst>
              <a:ext uri="{FF2B5EF4-FFF2-40B4-BE49-F238E27FC236}">
                <a16:creationId xmlns:a16="http://schemas.microsoft.com/office/drawing/2014/main" id="{31CC7FDB-B0D6-424E-54BB-0A836B73789D}"/>
              </a:ext>
            </a:extLst>
          </p:cNvPr>
          <p:cNvSpPr>
            <a:spLocks noGrp="1"/>
          </p:cNvSpPr>
          <p:nvPr>
            <p:ph type="ftr" sz="quarter" idx="11"/>
          </p:nvPr>
        </p:nvSpPr>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8A90CDD1-76EF-3E75-5C73-AA5BE1CA7F7F}"/>
              </a:ext>
            </a:extLst>
          </p:cNvPr>
          <p:cNvSpPr>
            <a:spLocks noGrp="1"/>
          </p:cNvSpPr>
          <p:nvPr>
            <p:ph type="sldNum" sz="quarter" idx="12"/>
          </p:nvPr>
        </p:nvSpPr>
        <p:spPr/>
        <p:txBody>
          <a:bodyPr rtlCol="0" anchor="ctr">
            <a:normAutofit/>
          </a:bodyPr>
          <a:lstStyle/>
          <a:p>
            <a:fld id="{FE024F78-56A6-7740-B68D-8D4D026EDF3F}" type="slidenum">
              <a:rPr lang="es-ES" smtClean="0"/>
              <a:pPr/>
              <a:t>13</a:t>
            </a:fld>
            <a:endParaRPr lang="es-ES"/>
          </a:p>
        </p:txBody>
      </p:sp>
      <p:pic>
        <p:nvPicPr>
          <p:cNvPr id="4" name="Imagen 3" descr="Texto&#10;&#10;Descripción generada automáticamente">
            <a:extLst>
              <a:ext uri="{FF2B5EF4-FFF2-40B4-BE49-F238E27FC236}">
                <a16:creationId xmlns:a16="http://schemas.microsoft.com/office/drawing/2014/main" id="{E7AEF4AE-0B3E-5CD7-16EE-CE8D5EAE7326}"/>
              </a:ext>
            </a:extLst>
          </p:cNvPr>
          <p:cNvPicPr>
            <a:picLocks noChangeAspect="1"/>
          </p:cNvPicPr>
          <p:nvPr/>
        </p:nvPicPr>
        <p:blipFill>
          <a:blip r:embed="rId3"/>
          <a:stretch>
            <a:fillRect/>
          </a:stretch>
        </p:blipFill>
        <p:spPr>
          <a:xfrm>
            <a:off x="5494450" y="1242690"/>
            <a:ext cx="6554115" cy="4620270"/>
          </a:xfrm>
          <a:prstGeom prst="rect">
            <a:avLst/>
          </a:prstGeom>
        </p:spPr>
      </p:pic>
    </p:spTree>
    <p:extLst>
      <p:ext uri="{BB962C8B-B14F-4D97-AF65-F5344CB8AC3E}">
        <p14:creationId xmlns:p14="http://schemas.microsoft.com/office/powerpoint/2010/main" val="1286859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15A28-142C-B826-681D-EC68B165EE1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989B9B8-D270-7A09-1BDA-8047246DBFB4}"/>
              </a:ext>
            </a:extLst>
          </p:cNvPr>
          <p:cNvSpPr>
            <a:spLocks noGrp="1"/>
          </p:cNvSpPr>
          <p:nvPr>
            <p:ph type="title"/>
          </p:nvPr>
        </p:nvSpPr>
        <p:spPr>
          <a:xfrm>
            <a:off x="143435" y="89647"/>
            <a:ext cx="4934623" cy="2983151"/>
          </a:xfrm>
        </p:spPr>
        <p:txBody>
          <a:bodyPr rtlCol="0" anchor="ctr">
            <a:noAutofit/>
          </a:bodyPr>
          <a:lstStyle/>
          <a:p>
            <a:r>
              <a:rPr lang="es-ES" dirty="0"/>
              <a:t>Desarrollo código Arduino y medición de sensores</a:t>
            </a:r>
          </a:p>
        </p:txBody>
      </p:sp>
      <p:sp>
        <p:nvSpPr>
          <p:cNvPr id="28" name="Marcador de texto 27">
            <a:extLst>
              <a:ext uri="{FF2B5EF4-FFF2-40B4-BE49-F238E27FC236}">
                <a16:creationId xmlns:a16="http://schemas.microsoft.com/office/drawing/2014/main" id="{1A798853-2FAB-133E-F170-C911432F030E}"/>
              </a:ext>
            </a:extLst>
          </p:cNvPr>
          <p:cNvSpPr>
            <a:spLocks noGrp="1"/>
          </p:cNvSpPr>
          <p:nvPr>
            <p:ph type="body" sz="quarter" idx="13"/>
          </p:nvPr>
        </p:nvSpPr>
        <p:spPr>
          <a:xfrm>
            <a:off x="336405" y="3219451"/>
            <a:ext cx="4741653" cy="2824136"/>
          </a:xfrm>
        </p:spPr>
        <p:txBody>
          <a:bodyPr/>
          <a:lstStyle/>
          <a:p>
            <a:pPr algn="just"/>
            <a:r>
              <a:rPr lang="es-ES" dirty="0"/>
              <a:t>En la función </a:t>
            </a:r>
            <a:r>
              <a:rPr lang="es-ES" dirty="0" err="1"/>
              <a:t>displayOLED</a:t>
            </a:r>
            <a:r>
              <a:rPr lang="es-ES" dirty="0"/>
              <a:t>() verificamos que el objeto OLED este inicializado y mostramos los datos de pm10 y pm25 por la pantalla del ESP-32, así como la latitud y la longitud medida por el GPS.</a:t>
            </a:r>
          </a:p>
        </p:txBody>
      </p:sp>
      <p:sp>
        <p:nvSpPr>
          <p:cNvPr id="8" name="Marcador de pie de página 7">
            <a:extLst>
              <a:ext uri="{FF2B5EF4-FFF2-40B4-BE49-F238E27FC236}">
                <a16:creationId xmlns:a16="http://schemas.microsoft.com/office/drawing/2014/main" id="{8BE340ED-51EE-2995-3EFE-84055C50160C}"/>
              </a:ext>
            </a:extLst>
          </p:cNvPr>
          <p:cNvSpPr>
            <a:spLocks noGrp="1"/>
          </p:cNvSpPr>
          <p:nvPr>
            <p:ph type="ftr" sz="quarter" idx="11"/>
          </p:nvPr>
        </p:nvSpPr>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6F95F56B-77B0-1729-1563-36F11B14B318}"/>
              </a:ext>
            </a:extLst>
          </p:cNvPr>
          <p:cNvSpPr>
            <a:spLocks noGrp="1"/>
          </p:cNvSpPr>
          <p:nvPr>
            <p:ph type="sldNum" sz="quarter" idx="12"/>
          </p:nvPr>
        </p:nvSpPr>
        <p:spPr/>
        <p:txBody>
          <a:bodyPr rtlCol="0" anchor="ctr">
            <a:normAutofit/>
          </a:bodyPr>
          <a:lstStyle/>
          <a:p>
            <a:fld id="{FE024F78-56A6-7740-B68D-8D4D026EDF3F}" type="slidenum">
              <a:rPr lang="es-ES" smtClean="0"/>
              <a:pPr/>
              <a:t>14</a:t>
            </a:fld>
            <a:endParaRPr lang="es-ES"/>
          </a:p>
        </p:txBody>
      </p:sp>
      <p:pic>
        <p:nvPicPr>
          <p:cNvPr id="5" name="Imagen 4" descr="Texto&#10;&#10;Descripción generada automáticamente">
            <a:extLst>
              <a:ext uri="{FF2B5EF4-FFF2-40B4-BE49-F238E27FC236}">
                <a16:creationId xmlns:a16="http://schemas.microsoft.com/office/drawing/2014/main" id="{6D2F600D-16A0-A961-068C-C47C167482BD}"/>
              </a:ext>
            </a:extLst>
          </p:cNvPr>
          <p:cNvPicPr>
            <a:picLocks noChangeAspect="1"/>
          </p:cNvPicPr>
          <p:nvPr/>
        </p:nvPicPr>
        <p:blipFill>
          <a:blip r:embed="rId3"/>
          <a:stretch>
            <a:fillRect/>
          </a:stretch>
        </p:blipFill>
        <p:spPr>
          <a:xfrm>
            <a:off x="6020388" y="1543050"/>
            <a:ext cx="6171612" cy="4281822"/>
          </a:xfrm>
          <a:prstGeom prst="rect">
            <a:avLst/>
          </a:prstGeom>
        </p:spPr>
      </p:pic>
    </p:spTree>
    <p:extLst>
      <p:ext uri="{BB962C8B-B14F-4D97-AF65-F5344CB8AC3E}">
        <p14:creationId xmlns:p14="http://schemas.microsoft.com/office/powerpoint/2010/main" val="3451511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2A47-0769-36FA-5213-0EB3DB86C33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CBD9C59-54D5-8DAE-35ED-A79441595AB0}"/>
              </a:ext>
            </a:extLst>
          </p:cNvPr>
          <p:cNvSpPr>
            <a:spLocks noGrp="1"/>
          </p:cNvSpPr>
          <p:nvPr>
            <p:ph type="title"/>
          </p:nvPr>
        </p:nvSpPr>
        <p:spPr>
          <a:xfrm>
            <a:off x="143435" y="89647"/>
            <a:ext cx="4934623" cy="2983151"/>
          </a:xfrm>
        </p:spPr>
        <p:txBody>
          <a:bodyPr rtlCol="0" anchor="ctr">
            <a:noAutofit/>
          </a:bodyPr>
          <a:lstStyle/>
          <a:p>
            <a:r>
              <a:rPr lang="es-ES" dirty="0"/>
              <a:t>Desarrollo código Arduino y medición de sensores</a:t>
            </a:r>
          </a:p>
        </p:txBody>
      </p:sp>
      <p:sp>
        <p:nvSpPr>
          <p:cNvPr id="28" name="Marcador de texto 27">
            <a:extLst>
              <a:ext uri="{FF2B5EF4-FFF2-40B4-BE49-F238E27FC236}">
                <a16:creationId xmlns:a16="http://schemas.microsoft.com/office/drawing/2014/main" id="{550CA6B7-12E0-E76F-DB22-F2FEAFB91EE9}"/>
              </a:ext>
            </a:extLst>
          </p:cNvPr>
          <p:cNvSpPr>
            <a:spLocks noGrp="1"/>
          </p:cNvSpPr>
          <p:nvPr>
            <p:ph type="body" sz="quarter" idx="13"/>
          </p:nvPr>
        </p:nvSpPr>
        <p:spPr>
          <a:xfrm>
            <a:off x="336405" y="3219451"/>
            <a:ext cx="4741653" cy="2824136"/>
          </a:xfrm>
        </p:spPr>
        <p:txBody>
          <a:bodyPr/>
          <a:lstStyle/>
          <a:p>
            <a:pPr algn="just"/>
            <a:r>
              <a:rPr lang="es-ES" dirty="0"/>
              <a:t>Continuamos con la función </a:t>
            </a:r>
            <a:r>
              <a:rPr lang="es-ES" dirty="0" err="1"/>
              <a:t>loop</a:t>
            </a:r>
            <a:r>
              <a:rPr lang="es-ES" dirty="0"/>
              <a:t>():</a:t>
            </a:r>
          </a:p>
          <a:p>
            <a:pPr algn="just"/>
            <a:r>
              <a:rPr lang="es-ES" dirty="0"/>
              <a:t>Aquí vamos a realizar la primera petición http al proyecto Java para, en este caso, enviar una cadena de status al servidor para hacerle saber si la conexión con el ESP-32 se ha interrumpido. Esto se realiza cada segundo.</a:t>
            </a:r>
          </a:p>
          <a:p>
            <a:pPr algn="just"/>
            <a:endParaRPr lang="es-ES" dirty="0"/>
          </a:p>
          <a:p>
            <a:pPr algn="just"/>
            <a:endParaRPr lang="es-ES" dirty="0"/>
          </a:p>
        </p:txBody>
      </p:sp>
      <p:sp>
        <p:nvSpPr>
          <p:cNvPr id="8" name="Marcador de pie de página 7">
            <a:extLst>
              <a:ext uri="{FF2B5EF4-FFF2-40B4-BE49-F238E27FC236}">
                <a16:creationId xmlns:a16="http://schemas.microsoft.com/office/drawing/2014/main" id="{E5DCB54C-A198-77AC-1E67-FDBF92862A8F}"/>
              </a:ext>
            </a:extLst>
          </p:cNvPr>
          <p:cNvSpPr>
            <a:spLocks noGrp="1"/>
          </p:cNvSpPr>
          <p:nvPr>
            <p:ph type="ftr" sz="quarter" idx="11"/>
          </p:nvPr>
        </p:nvSpPr>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C2A610C2-067F-FFD6-4B53-C284AEC938CC}"/>
              </a:ext>
            </a:extLst>
          </p:cNvPr>
          <p:cNvSpPr>
            <a:spLocks noGrp="1"/>
          </p:cNvSpPr>
          <p:nvPr>
            <p:ph type="sldNum" sz="quarter" idx="12"/>
          </p:nvPr>
        </p:nvSpPr>
        <p:spPr/>
        <p:txBody>
          <a:bodyPr rtlCol="0" anchor="ctr">
            <a:normAutofit/>
          </a:bodyPr>
          <a:lstStyle/>
          <a:p>
            <a:fld id="{FE024F78-56A6-7740-B68D-8D4D026EDF3F}" type="slidenum">
              <a:rPr lang="es-ES" smtClean="0"/>
              <a:pPr/>
              <a:t>15</a:t>
            </a:fld>
            <a:endParaRPr lang="es-ES"/>
          </a:p>
        </p:txBody>
      </p:sp>
      <p:pic>
        <p:nvPicPr>
          <p:cNvPr id="4" name="Imagen 3" descr="Texto&#10;&#10;Descripción generada automáticamente">
            <a:extLst>
              <a:ext uri="{FF2B5EF4-FFF2-40B4-BE49-F238E27FC236}">
                <a16:creationId xmlns:a16="http://schemas.microsoft.com/office/drawing/2014/main" id="{D1A8D6B8-38DA-1212-7EBE-EBB6761AB4CC}"/>
              </a:ext>
            </a:extLst>
          </p:cNvPr>
          <p:cNvPicPr>
            <a:picLocks noChangeAspect="1"/>
          </p:cNvPicPr>
          <p:nvPr/>
        </p:nvPicPr>
        <p:blipFill>
          <a:blip r:embed="rId3"/>
          <a:stretch>
            <a:fillRect/>
          </a:stretch>
        </p:blipFill>
        <p:spPr>
          <a:xfrm>
            <a:off x="6154466" y="956917"/>
            <a:ext cx="5973009" cy="4944165"/>
          </a:xfrm>
          <a:prstGeom prst="rect">
            <a:avLst/>
          </a:prstGeom>
        </p:spPr>
      </p:pic>
    </p:spTree>
    <p:extLst>
      <p:ext uri="{BB962C8B-B14F-4D97-AF65-F5344CB8AC3E}">
        <p14:creationId xmlns:p14="http://schemas.microsoft.com/office/powerpoint/2010/main" val="151096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737DC-0A44-C6FA-A832-31BD553A8D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20EA36-BEDC-0491-4465-F5886C8CBA7C}"/>
              </a:ext>
            </a:extLst>
          </p:cNvPr>
          <p:cNvSpPr>
            <a:spLocks noGrp="1"/>
          </p:cNvSpPr>
          <p:nvPr>
            <p:ph type="title"/>
          </p:nvPr>
        </p:nvSpPr>
        <p:spPr>
          <a:xfrm>
            <a:off x="143435" y="89647"/>
            <a:ext cx="4934623" cy="2983151"/>
          </a:xfrm>
        </p:spPr>
        <p:txBody>
          <a:bodyPr rtlCol="0" anchor="ctr">
            <a:noAutofit/>
          </a:bodyPr>
          <a:lstStyle/>
          <a:p>
            <a:r>
              <a:rPr lang="es-ES" dirty="0"/>
              <a:t>Desarrollo código Arduino y medición de sensores</a:t>
            </a:r>
          </a:p>
        </p:txBody>
      </p:sp>
      <p:sp>
        <p:nvSpPr>
          <p:cNvPr id="28" name="Marcador de texto 27">
            <a:extLst>
              <a:ext uri="{FF2B5EF4-FFF2-40B4-BE49-F238E27FC236}">
                <a16:creationId xmlns:a16="http://schemas.microsoft.com/office/drawing/2014/main" id="{7EC3B71B-B649-7036-2F68-F585860B747D}"/>
              </a:ext>
            </a:extLst>
          </p:cNvPr>
          <p:cNvSpPr>
            <a:spLocks noGrp="1"/>
          </p:cNvSpPr>
          <p:nvPr>
            <p:ph type="body" sz="quarter" idx="13"/>
          </p:nvPr>
        </p:nvSpPr>
        <p:spPr>
          <a:xfrm>
            <a:off x="336405" y="3219451"/>
            <a:ext cx="4741653" cy="2824136"/>
          </a:xfrm>
        </p:spPr>
        <p:txBody>
          <a:bodyPr/>
          <a:lstStyle/>
          <a:p>
            <a:pPr algn="just"/>
            <a:endParaRPr lang="es-ES" dirty="0"/>
          </a:p>
          <a:p>
            <a:pPr algn="just"/>
            <a:r>
              <a:rPr lang="es-ES" dirty="0"/>
              <a:t>Aquí realizamos la segunda petición http a la </a:t>
            </a:r>
            <a:r>
              <a:rPr lang="es-ES" dirty="0" err="1"/>
              <a:t>url</a:t>
            </a:r>
            <a:r>
              <a:rPr lang="es-ES" dirty="0"/>
              <a:t> definida comienzo del programa para recoger los datos medidos por los sensores en formato JSON.</a:t>
            </a:r>
          </a:p>
          <a:p>
            <a:pPr algn="just"/>
            <a:r>
              <a:rPr lang="es-ES" dirty="0"/>
              <a:t>Enviamos tanto, la latitud como la longitud medida por el GPS, como los valores de los contaminantes, así como la fecha y hora actual de la medida. Dicha fecha es obtenida mediante la función </a:t>
            </a:r>
            <a:r>
              <a:rPr lang="es-ES" dirty="0" err="1"/>
              <a:t>getCurrentTimestamp</a:t>
            </a:r>
            <a:r>
              <a:rPr lang="es-ES" dirty="0"/>
              <a:t>().</a:t>
            </a:r>
          </a:p>
        </p:txBody>
      </p:sp>
      <p:sp>
        <p:nvSpPr>
          <p:cNvPr id="8" name="Marcador de pie de página 7">
            <a:extLst>
              <a:ext uri="{FF2B5EF4-FFF2-40B4-BE49-F238E27FC236}">
                <a16:creationId xmlns:a16="http://schemas.microsoft.com/office/drawing/2014/main" id="{E032A3B6-109F-53F7-D9C8-8946E0E7C2F9}"/>
              </a:ext>
            </a:extLst>
          </p:cNvPr>
          <p:cNvSpPr>
            <a:spLocks noGrp="1"/>
          </p:cNvSpPr>
          <p:nvPr>
            <p:ph type="ftr" sz="quarter" idx="11"/>
          </p:nvPr>
        </p:nvSpPr>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856DF032-C744-03DB-9735-1A67F3472AB9}"/>
              </a:ext>
            </a:extLst>
          </p:cNvPr>
          <p:cNvSpPr>
            <a:spLocks noGrp="1"/>
          </p:cNvSpPr>
          <p:nvPr>
            <p:ph type="sldNum" sz="quarter" idx="12"/>
          </p:nvPr>
        </p:nvSpPr>
        <p:spPr/>
        <p:txBody>
          <a:bodyPr rtlCol="0" anchor="ctr">
            <a:normAutofit/>
          </a:bodyPr>
          <a:lstStyle/>
          <a:p>
            <a:fld id="{FE024F78-56A6-7740-B68D-8D4D026EDF3F}" type="slidenum">
              <a:rPr lang="es-ES" smtClean="0"/>
              <a:pPr/>
              <a:t>16</a:t>
            </a:fld>
            <a:endParaRPr lang="es-ES"/>
          </a:p>
        </p:txBody>
      </p:sp>
      <p:pic>
        <p:nvPicPr>
          <p:cNvPr id="5" name="Imagen 4" descr="Texto&#10;&#10;Descripción generada automáticamente">
            <a:extLst>
              <a:ext uri="{FF2B5EF4-FFF2-40B4-BE49-F238E27FC236}">
                <a16:creationId xmlns:a16="http://schemas.microsoft.com/office/drawing/2014/main" id="{66D980DB-2B5A-3320-86E3-C258C4CC6956}"/>
              </a:ext>
            </a:extLst>
          </p:cNvPr>
          <p:cNvPicPr>
            <a:picLocks noChangeAspect="1"/>
          </p:cNvPicPr>
          <p:nvPr/>
        </p:nvPicPr>
        <p:blipFill>
          <a:blip r:embed="rId3"/>
          <a:stretch>
            <a:fillRect/>
          </a:stretch>
        </p:blipFill>
        <p:spPr>
          <a:xfrm>
            <a:off x="6316873" y="-180975"/>
            <a:ext cx="4833054" cy="4099398"/>
          </a:xfrm>
          <a:prstGeom prst="rect">
            <a:avLst/>
          </a:prstGeom>
        </p:spPr>
      </p:pic>
      <p:pic>
        <p:nvPicPr>
          <p:cNvPr id="9" name="Imagen 8" descr="Texto&#10;&#10;Descripción generada automáticamente">
            <a:extLst>
              <a:ext uri="{FF2B5EF4-FFF2-40B4-BE49-F238E27FC236}">
                <a16:creationId xmlns:a16="http://schemas.microsoft.com/office/drawing/2014/main" id="{09E43FF3-CC79-262A-7C3F-EB36401AD448}"/>
              </a:ext>
            </a:extLst>
          </p:cNvPr>
          <p:cNvPicPr>
            <a:picLocks noChangeAspect="1"/>
          </p:cNvPicPr>
          <p:nvPr/>
        </p:nvPicPr>
        <p:blipFill>
          <a:blip r:embed="rId4"/>
          <a:stretch>
            <a:fillRect/>
          </a:stretch>
        </p:blipFill>
        <p:spPr>
          <a:xfrm>
            <a:off x="6316872" y="4054352"/>
            <a:ext cx="4833055" cy="3015034"/>
          </a:xfrm>
          <a:prstGeom prst="rect">
            <a:avLst/>
          </a:prstGeom>
        </p:spPr>
      </p:pic>
    </p:spTree>
    <p:extLst>
      <p:ext uri="{BB962C8B-B14F-4D97-AF65-F5344CB8AC3E}">
        <p14:creationId xmlns:p14="http://schemas.microsoft.com/office/powerpoint/2010/main" val="2552307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25551-3851-0F7C-63E4-CB972F4C89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78ADD76-5707-9896-23DB-F65970FC6560}"/>
              </a:ext>
            </a:extLst>
          </p:cNvPr>
          <p:cNvSpPr>
            <a:spLocks noGrp="1"/>
          </p:cNvSpPr>
          <p:nvPr>
            <p:ph type="title"/>
          </p:nvPr>
        </p:nvSpPr>
        <p:spPr>
          <a:xfrm>
            <a:off x="143435" y="89647"/>
            <a:ext cx="4934623" cy="2983151"/>
          </a:xfrm>
        </p:spPr>
        <p:txBody>
          <a:bodyPr rtlCol="0" anchor="ctr">
            <a:noAutofit/>
          </a:bodyPr>
          <a:lstStyle/>
          <a:p>
            <a:r>
              <a:rPr lang="es-ES" dirty="0"/>
              <a:t>Desarrollo código Arduino y medición de sensores</a:t>
            </a:r>
          </a:p>
        </p:txBody>
      </p:sp>
      <p:sp>
        <p:nvSpPr>
          <p:cNvPr id="28" name="Marcador de texto 27">
            <a:extLst>
              <a:ext uri="{FF2B5EF4-FFF2-40B4-BE49-F238E27FC236}">
                <a16:creationId xmlns:a16="http://schemas.microsoft.com/office/drawing/2014/main" id="{159567B7-0451-F5C7-00D0-8310DE0902EA}"/>
              </a:ext>
            </a:extLst>
          </p:cNvPr>
          <p:cNvSpPr>
            <a:spLocks noGrp="1"/>
          </p:cNvSpPr>
          <p:nvPr>
            <p:ph type="body" sz="quarter" idx="13"/>
          </p:nvPr>
        </p:nvSpPr>
        <p:spPr>
          <a:xfrm>
            <a:off x="336405" y="3219451"/>
            <a:ext cx="4741653" cy="2824136"/>
          </a:xfrm>
        </p:spPr>
        <p:txBody>
          <a:bodyPr/>
          <a:lstStyle/>
          <a:p>
            <a:pPr algn="just"/>
            <a:r>
              <a:rPr lang="es-ES" dirty="0"/>
              <a:t>Dicha función devuelve una cadena con la fecha y hora formateada en el formato YYYY-DD-MM T </a:t>
            </a:r>
            <a:r>
              <a:rPr lang="es-ES" dirty="0" err="1"/>
              <a:t>HH:mm:ss</a:t>
            </a:r>
            <a:r>
              <a:rPr lang="es-ES" dirty="0"/>
              <a:t>.</a:t>
            </a:r>
          </a:p>
          <a:p>
            <a:pPr algn="just"/>
            <a:r>
              <a:rPr lang="es-ES" dirty="0"/>
              <a:t>Para ello usamos la petición http al servidor NTP que nos devuelve la hora actual según los parámetros de configuración explicados anteriormente.</a:t>
            </a:r>
          </a:p>
        </p:txBody>
      </p:sp>
      <p:sp>
        <p:nvSpPr>
          <p:cNvPr id="8" name="Marcador de pie de página 7">
            <a:extLst>
              <a:ext uri="{FF2B5EF4-FFF2-40B4-BE49-F238E27FC236}">
                <a16:creationId xmlns:a16="http://schemas.microsoft.com/office/drawing/2014/main" id="{BE63C8BE-931D-E2ED-8000-C30929399EE5}"/>
              </a:ext>
            </a:extLst>
          </p:cNvPr>
          <p:cNvSpPr>
            <a:spLocks noGrp="1"/>
          </p:cNvSpPr>
          <p:nvPr>
            <p:ph type="ftr" sz="quarter" idx="11"/>
          </p:nvPr>
        </p:nvSpPr>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24CC3747-D34C-AE5C-56DB-A50374FE141B}"/>
              </a:ext>
            </a:extLst>
          </p:cNvPr>
          <p:cNvSpPr>
            <a:spLocks noGrp="1"/>
          </p:cNvSpPr>
          <p:nvPr>
            <p:ph type="sldNum" sz="quarter" idx="12"/>
          </p:nvPr>
        </p:nvSpPr>
        <p:spPr/>
        <p:txBody>
          <a:bodyPr rtlCol="0" anchor="ctr">
            <a:normAutofit/>
          </a:bodyPr>
          <a:lstStyle/>
          <a:p>
            <a:fld id="{FE024F78-56A6-7740-B68D-8D4D026EDF3F}" type="slidenum">
              <a:rPr lang="es-ES" smtClean="0"/>
              <a:pPr/>
              <a:t>17</a:t>
            </a:fld>
            <a:endParaRPr lang="es-ES"/>
          </a:p>
        </p:txBody>
      </p:sp>
      <p:pic>
        <p:nvPicPr>
          <p:cNvPr id="4" name="Imagen 3" descr="Captura de pantalla de computadora&#10;&#10;Descripción generada automáticamente con confianza media">
            <a:extLst>
              <a:ext uri="{FF2B5EF4-FFF2-40B4-BE49-F238E27FC236}">
                <a16:creationId xmlns:a16="http://schemas.microsoft.com/office/drawing/2014/main" id="{13CAAE13-5931-C664-4A3A-13BF7E4B60CD}"/>
              </a:ext>
            </a:extLst>
          </p:cNvPr>
          <p:cNvPicPr>
            <a:picLocks noChangeAspect="1"/>
          </p:cNvPicPr>
          <p:nvPr/>
        </p:nvPicPr>
        <p:blipFill>
          <a:blip r:embed="rId3"/>
          <a:stretch>
            <a:fillRect/>
          </a:stretch>
        </p:blipFill>
        <p:spPr>
          <a:xfrm>
            <a:off x="6211307" y="1660730"/>
            <a:ext cx="5859327" cy="2824136"/>
          </a:xfrm>
          <a:prstGeom prst="rect">
            <a:avLst/>
          </a:prstGeom>
        </p:spPr>
      </p:pic>
    </p:spTree>
    <p:extLst>
      <p:ext uri="{BB962C8B-B14F-4D97-AF65-F5344CB8AC3E}">
        <p14:creationId xmlns:p14="http://schemas.microsoft.com/office/powerpoint/2010/main" val="8830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C5633-70AA-C34D-E748-A3204770B286}"/>
            </a:ext>
          </a:extLst>
        </p:cNvPr>
        <p:cNvGrpSpPr/>
        <p:nvPr/>
      </p:nvGrpSpPr>
      <p:grpSpPr>
        <a:xfrm>
          <a:off x="0" y="0"/>
          <a:ext cx="0" cy="0"/>
          <a:chOff x="0" y="0"/>
          <a:chExt cx="0" cy="0"/>
        </a:xfrm>
      </p:grpSpPr>
      <p:sp>
        <p:nvSpPr>
          <p:cNvPr id="9" name="Título 8">
            <a:extLst>
              <a:ext uri="{FF2B5EF4-FFF2-40B4-BE49-F238E27FC236}">
                <a16:creationId xmlns:a16="http://schemas.microsoft.com/office/drawing/2014/main" id="{6BC2F772-A612-30AF-45DD-DABCC129553B}"/>
              </a:ext>
            </a:extLst>
          </p:cNvPr>
          <p:cNvSpPr>
            <a:spLocks noGrp="1"/>
          </p:cNvSpPr>
          <p:nvPr>
            <p:ph type="title"/>
          </p:nvPr>
        </p:nvSpPr>
        <p:spPr>
          <a:xfrm>
            <a:off x="1196789" y="1452282"/>
            <a:ext cx="9798422" cy="3375475"/>
          </a:xfrm>
        </p:spPr>
        <p:txBody>
          <a:bodyPr anchor="ctr">
            <a:normAutofit fontScale="90000"/>
          </a:bodyPr>
          <a:lstStyle/>
          <a:p>
            <a:pPr rtl="0"/>
            <a:r>
              <a:rPr lang="es-ES" dirty="0" err="1"/>
              <a:t>Backend</a:t>
            </a:r>
            <a:r>
              <a:rPr lang="es-ES" dirty="0"/>
              <a:t>, </a:t>
            </a:r>
            <a:r>
              <a:rPr lang="es-ES" dirty="0" err="1"/>
              <a:t>Frontend</a:t>
            </a:r>
            <a:r>
              <a:rPr lang="es-ES" dirty="0"/>
              <a:t> Java y despliegue en servidor </a:t>
            </a:r>
            <a:r>
              <a:rPr lang="es-ES" dirty="0" err="1"/>
              <a:t>cloud</a:t>
            </a:r>
            <a:endParaRPr lang="es-ES" dirty="0"/>
          </a:p>
        </p:txBody>
      </p:sp>
      <p:sp>
        <p:nvSpPr>
          <p:cNvPr id="17" name="Marcador de texto 16">
            <a:extLst>
              <a:ext uri="{FF2B5EF4-FFF2-40B4-BE49-F238E27FC236}">
                <a16:creationId xmlns:a16="http://schemas.microsoft.com/office/drawing/2014/main" id="{26A34A5B-9A40-707E-35B5-3BD5726CD293}"/>
              </a:ext>
            </a:extLst>
          </p:cNvPr>
          <p:cNvSpPr>
            <a:spLocks noGrp="1"/>
          </p:cNvSpPr>
          <p:nvPr>
            <p:ph type="body" sz="quarter" idx="10"/>
          </p:nvPr>
        </p:nvSpPr>
        <p:spPr/>
        <p:txBody>
          <a:bodyPr/>
          <a:lstStyle/>
          <a:p>
            <a:r>
              <a:rPr lang="es-ES" dirty="0"/>
              <a:t>Inteligencia Ambiental</a:t>
            </a:r>
          </a:p>
        </p:txBody>
      </p:sp>
      <p:sp>
        <p:nvSpPr>
          <p:cNvPr id="8" name="Marcador de número de diapositiva 7">
            <a:extLst>
              <a:ext uri="{FF2B5EF4-FFF2-40B4-BE49-F238E27FC236}">
                <a16:creationId xmlns:a16="http://schemas.microsoft.com/office/drawing/2014/main" id="{9DA98A0D-B54E-F2FF-BE5F-6D2DCCD98A95}"/>
              </a:ext>
            </a:extLst>
          </p:cNvPr>
          <p:cNvSpPr>
            <a:spLocks noGrp="1"/>
          </p:cNvSpPr>
          <p:nvPr>
            <p:ph type="sldNum" sz="quarter" idx="4294967295"/>
          </p:nvPr>
        </p:nvSpPr>
        <p:spPr>
          <a:xfrm>
            <a:off x="9448800" y="6226175"/>
            <a:ext cx="2743200" cy="365125"/>
          </a:xfrm>
        </p:spPr>
        <p:txBody>
          <a:bodyPr anchor="ctr">
            <a:normAutofit/>
          </a:bodyPr>
          <a:lstStyle/>
          <a:p>
            <a:pPr rtl="0">
              <a:spcAft>
                <a:spcPts val="600"/>
              </a:spcAft>
            </a:pPr>
            <a:fld id="{FE024F78-56A6-7740-B68D-8D4D026EDF3F}" type="slidenum">
              <a:rPr lang="es-ES" noProof="0" smtClean="0"/>
              <a:pPr rtl="0">
                <a:spcAft>
                  <a:spcPts val="600"/>
                </a:spcAft>
              </a:pPr>
              <a:t>18</a:t>
            </a:fld>
            <a:endParaRPr lang="es-ES" noProof="0"/>
          </a:p>
        </p:txBody>
      </p:sp>
    </p:spTree>
    <p:extLst>
      <p:ext uri="{BB962C8B-B14F-4D97-AF65-F5344CB8AC3E}">
        <p14:creationId xmlns:p14="http://schemas.microsoft.com/office/powerpoint/2010/main" val="2155052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7B0B36-4606-BBE3-0E85-4BAFF7B69FC4}"/>
              </a:ext>
            </a:extLst>
          </p:cNvPr>
          <p:cNvSpPr>
            <a:spLocks noGrp="1"/>
          </p:cNvSpPr>
          <p:nvPr>
            <p:ph type="title"/>
          </p:nvPr>
        </p:nvSpPr>
        <p:spPr/>
        <p:txBody>
          <a:bodyPr/>
          <a:lstStyle/>
          <a:p>
            <a:r>
              <a:rPr lang="es-ES" b="1" dirty="0" err="1"/>
              <a:t>Backend</a:t>
            </a:r>
            <a:r>
              <a:rPr lang="es-ES" b="1" dirty="0"/>
              <a:t> (</a:t>
            </a:r>
            <a:r>
              <a:rPr lang="es-ES" b="1" dirty="0" err="1"/>
              <a:t>SpringBoot</a:t>
            </a:r>
            <a:r>
              <a:rPr lang="es-ES" b="1" dirty="0"/>
              <a:t> + MySQL)</a:t>
            </a:r>
          </a:p>
        </p:txBody>
      </p:sp>
      <p:sp>
        <p:nvSpPr>
          <p:cNvPr id="5" name="Marcador de pie de página 4">
            <a:extLst>
              <a:ext uri="{FF2B5EF4-FFF2-40B4-BE49-F238E27FC236}">
                <a16:creationId xmlns:a16="http://schemas.microsoft.com/office/drawing/2014/main" id="{957B553C-1ED5-E0EA-341F-C86A34FF5AA3}"/>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F7E4CBE1-DA01-E4FA-503B-5F5529B220E2}"/>
              </a:ext>
            </a:extLst>
          </p:cNvPr>
          <p:cNvSpPr>
            <a:spLocks noGrp="1"/>
          </p:cNvSpPr>
          <p:nvPr>
            <p:ph type="sldNum" sz="quarter" idx="12"/>
          </p:nvPr>
        </p:nvSpPr>
        <p:spPr/>
        <p:txBody>
          <a:bodyPr/>
          <a:lstStyle/>
          <a:p>
            <a:pPr rtl="0"/>
            <a:fld id="{FE024F78-56A6-7740-B68D-8D4D026EDF3F}" type="slidenum">
              <a:rPr lang="es-ES" noProof="0" smtClean="0"/>
              <a:pPr rtl="0"/>
              <a:t>19</a:t>
            </a:fld>
            <a:endParaRPr lang="es-ES" noProof="0"/>
          </a:p>
        </p:txBody>
      </p:sp>
      <p:sp>
        <p:nvSpPr>
          <p:cNvPr id="9" name="Marcador de texto 27">
            <a:extLst>
              <a:ext uri="{FF2B5EF4-FFF2-40B4-BE49-F238E27FC236}">
                <a16:creationId xmlns:a16="http://schemas.microsoft.com/office/drawing/2014/main" id="{BC8685AC-1137-597B-691E-AE09AF669EDD}"/>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184EDECE-96DA-0AED-63CB-5F066030D4F6}"/>
              </a:ext>
            </a:extLst>
          </p:cNvPr>
          <p:cNvSpPr txBox="1">
            <a:spLocks/>
          </p:cNvSpPr>
          <p:nvPr/>
        </p:nvSpPr>
        <p:spPr>
          <a:xfrm>
            <a:off x="535709" y="1651506"/>
            <a:ext cx="1109287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Tal y como se ha explicado con anterioridad, la placa ESP32 realiza peticiones con el protocolo HTTP a un servidor dedicado (</a:t>
            </a:r>
            <a:r>
              <a:rPr lang="es-ES" sz="2000" dirty="0" err="1">
                <a:solidFill>
                  <a:schemeClr val="bg1"/>
                </a:solidFill>
              </a:rPr>
              <a:t>backend</a:t>
            </a:r>
            <a:r>
              <a:rPr lang="es-ES" sz="2000" dirty="0">
                <a:solidFill>
                  <a:schemeClr val="bg1"/>
                </a:solidFill>
              </a:rPr>
              <a:t>) para que este almacene y muestre los datos recopilados.</a:t>
            </a:r>
          </a:p>
          <a:p>
            <a:pPr algn="just"/>
            <a:r>
              <a:rPr lang="es-ES" sz="2000" dirty="0">
                <a:solidFill>
                  <a:schemeClr val="bg1"/>
                </a:solidFill>
              </a:rPr>
              <a:t>Para la elaboración de este </a:t>
            </a:r>
            <a:r>
              <a:rPr lang="es-ES" sz="2000" dirty="0" err="1">
                <a:solidFill>
                  <a:schemeClr val="bg1"/>
                </a:solidFill>
              </a:rPr>
              <a:t>backend</a:t>
            </a:r>
            <a:r>
              <a:rPr lang="es-ES" sz="2000" dirty="0">
                <a:solidFill>
                  <a:schemeClr val="bg1"/>
                </a:solidFill>
              </a:rPr>
              <a:t> se ha optado por el </a:t>
            </a:r>
            <a:r>
              <a:rPr lang="es-ES" sz="2000" dirty="0" err="1">
                <a:solidFill>
                  <a:schemeClr val="bg1"/>
                </a:solidFill>
              </a:rPr>
              <a:t>framework</a:t>
            </a:r>
            <a:r>
              <a:rPr lang="es-ES" sz="2000" dirty="0">
                <a:solidFill>
                  <a:schemeClr val="bg1"/>
                </a:solidFill>
              </a:rPr>
              <a:t> Spring de Java, más concretamente en su variante </a:t>
            </a:r>
            <a:r>
              <a:rPr lang="es-ES" sz="2000" dirty="0" err="1">
                <a:solidFill>
                  <a:schemeClr val="bg1"/>
                </a:solidFill>
              </a:rPr>
              <a:t>SpringBoot</a:t>
            </a:r>
            <a:r>
              <a:rPr lang="es-ES" sz="2000" dirty="0">
                <a:solidFill>
                  <a:schemeClr val="bg1"/>
                </a:solidFill>
              </a:rPr>
              <a:t>, que permite con gran facilidad el desarrollo de aplicaciones web. Además, se ha utilizado como base de datos MySQL.</a:t>
            </a:r>
          </a:p>
          <a:p>
            <a:pPr algn="just"/>
            <a:r>
              <a:rPr lang="es-ES" sz="2000" dirty="0">
                <a:solidFill>
                  <a:schemeClr val="bg1"/>
                </a:solidFill>
              </a:rPr>
              <a:t>Se han escogido ambas tecnologías por su gran extensión en el ámbito profesional y su fiabilidad.</a:t>
            </a:r>
          </a:p>
        </p:txBody>
      </p:sp>
      <p:pic>
        <p:nvPicPr>
          <p:cNvPr id="12" name="Imagen 11">
            <a:extLst>
              <a:ext uri="{FF2B5EF4-FFF2-40B4-BE49-F238E27FC236}">
                <a16:creationId xmlns:a16="http://schemas.microsoft.com/office/drawing/2014/main" id="{F8745765-76FD-A5FA-1AC4-FF62590DEBF7}"/>
              </a:ext>
            </a:extLst>
          </p:cNvPr>
          <p:cNvPicPr>
            <a:picLocks noChangeAspect="1"/>
          </p:cNvPicPr>
          <p:nvPr/>
        </p:nvPicPr>
        <p:blipFill>
          <a:blip r:embed="rId2"/>
          <a:stretch>
            <a:fillRect/>
          </a:stretch>
        </p:blipFill>
        <p:spPr>
          <a:xfrm>
            <a:off x="3620942" y="4132734"/>
            <a:ext cx="4922405" cy="2225884"/>
          </a:xfrm>
          <a:prstGeom prst="rect">
            <a:avLst/>
          </a:prstGeom>
        </p:spPr>
      </p:pic>
    </p:spTree>
    <p:extLst>
      <p:ext uri="{BB962C8B-B14F-4D97-AF65-F5344CB8AC3E}">
        <p14:creationId xmlns:p14="http://schemas.microsoft.com/office/powerpoint/2010/main" val="1523059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p>
            <a:pPr rtl="0"/>
            <a:r>
              <a:rPr lang="es-ES" dirty="0"/>
              <a:t>Índice</a:t>
            </a:r>
          </a:p>
        </p:txBody>
      </p:sp>
      <p:sp>
        <p:nvSpPr>
          <p:cNvPr id="4" name="Marcador de texto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p>
            <a:pPr rtl="0"/>
            <a:endParaRPr lang="es-ES" dirty="0"/>
          </a:p>
          <a:p>
            <a:pPr rtl="0"/>
            <a:endParaRPr lang="es-ES" dirty="0"/>
          </a:p>
        </p:txBody>
      </p:sp>
      <p:sp>
        <p:nvSpPr>
          <p:cNvPr id="3" name="Marcador de texto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2962275"/>
            <a:ext cx="6888665" cy="2897493"/>
          </a:xfrm>
        </p:spPr>
        <p:txBody>
          <a:bodyPr rtlCol="0"/>
          <a:lstStyle/>
          <a:p>
            <a:pPr rtl="0"/>
            <a:r>
              <a:rPr lang="es-ES" dirty="0"/>
              <a:t>Introducción</a:t>
            </a:r>
          </a:p>
          <a:p>
            <a:pPr rtl="0"/>
            <a:r>
              <a:rPr lang="es-ES" dirty="0"/>
              <a:t>Desarrollo código Arduino y medición de sensores</a:t>
            </a:r>
          </a:p>
          <a:p>
            <a:pPr rtl="0"/>
            <a:r>
              <a:rPr lang="es-ES" dirty="0" err="1"/>
              <a:t>Backend</a:t>
            </a:r>
            <a:r>
              <a:rPr lang="es-ES" dirty="0"/>
              <a:t>, </a:t>
            </a:r>
            <a:r>
              <a:rPr lang="es-ES" dirty="0" err="1"/>
              <a:t>Frontend</a:t>
            </a:r>
            <a:r>
              <a:rPr lang="es-ES" dirty="0"/>
              <a:t> Java y despliegue en servidor </a:t>
            </a:r>
            <a:r>
              <a:rPr lang="es-ES" dirty="0" err="1"/>
              <a:t>cloud</a:t>
            </a:r>
            <a:endParaRPr lang="es-ES" dirty="0"/>
          </a:p>
          <a:p>
            <a:pPr rtl="0"/>
            <a:r>
              <a:rPr lang="es-ES" dirty="0"/>
              <a:t>Conclusiones</a:t>
            </a:r>
          </a:p>
          <a:p>
            <a:pPr rtl="0"/>
            <a:endParaRPr lang="es-ES" dirty="0"/>
          </a:p>
        </p:txBody>
      </p:sp>
      <p:sp>
        <p:nvSpPr>
          <p:cNvPr id="17" name="Marcador de pie de página 16">
            <a:extLst>
              <a:ext uri="{FF2B5EF4-FFF2-40B4-BE49-F238E27FC236}">
                <a16:creationId xmlns:a16="http://schemas.microsoft.com/office/drawing/2014/main" id="{51D17EAA-BAAD-6B17-CF45-131271883A11}"/>
              </a:ext>
            </a:extLst>
          </p:cNvPr>
          <p:cNvSpPr>
            <a:spLocks noGrp="1"/>
          </p:cNvSpPr>
          <p:nvPr>
            <p:ph type="ftr" sz="quarter" idx="11"/>
          </p:nvPr>
        </p:nvSpPr>
        <p:spPr/>
        <p:txBody>
          <a:bodyPr rtlCol="0"/>
          <a:lstStyle/>
          <a:p>
            <a:pPr rtl="0"/>
            <a:r>
              <a:rPr lang="es-ES" dirty="0"/>
              <a:t>Inteligencia Ambiental</a:t>
            </a:r>
          </a:p>
        </p:txBody>
      </p:sp>
      <p:sp>
        <p:nvSpPr>
          <p:cNvPr id="18" name="Marcador de número de diapositiva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p>
            <a:pPr rtl="0"/>
            <a:fld id="{FE024F78-56A6-7740-B68D-8D4D026EDF3F}" type="slidenum">
              <a:rPr lang="es-ES" smtClean="0"/>
              <a:pPr/>
              <a:t>2</a:t>
            </a:fld>
            <a:endParaRPr lang="es-ES"/>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88BF6-8E9A-5884-6913-0C6C46D251A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2A89BD-4EBE-08D7-77A3-8FF5C21092CD}"/>
              </a:ext>
            </a:extLst>
          </p:cNvPr>
          <p:cNvSpPr>
            <a:spLocks noGrp="1"/>
          </p:cNvSpPr>
          <p:nvPr>
            <p:ph type="title"/>
          </p:nvPr>
        </p:nvSpPr>
        <p:spPr/>
        <p:txBody>
          <a:bodyPr/>
          <a:lstStyle/>
          <a:p>
            <a:r>
              <a:rPr lang="es-ES" b="1" dirty="0" err="1"/>
              <a:t>Backend</a:t>
            </a:r>
            <a:r>
              <a:rPr lang="es-ES" b="1" dirty="0"/>
              <a:t> (</a:t>
            </a:r>
            <a:r>
              <a:rPr lang="es-ES" b="1" dirty="0" err="1"/>
              <a:t>SpringBoot</a:t>
            </a:r>
            <a:r>
              <a:rPr lang="es-ES" b="1" dirty="0"/>
              <a:t> + MySQL)</a:t>
            </a:r>
          </a:p>
        </p:txBody>
      </p:sp>
      <p:sp>
        <p:nvSpPr>
          <p:cNvPr id="5" name="Marcador de pie de página 4">
            <a:extLst>
              <a:ext uri="{FF2B5EF4-FFF2-40B4-BE49-F238E27FC236}">
                <a16:creationId xmlns:a16="http://schemas.microsoft.com/office/drawing/2014/main" id="{92C73F36-EABC-0620-6D9B-57F807D6D4C7}"/>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A6AD9DAB-9986-5B16-ED1D-245C8F12287C}"/>
              </a:ext>
            </a:extLst>
          </p:cNvPr>
          <p:cNvSpPr>
            <a:spLocks noGrp="1"/>
          </p:cNvSpPr>
          <p:nvPr>
            <p:ph type="sldNum" sz="quarter" idx="12"/>
          </p:nvPr>
        </p:nvSpPr>
        <p:spPr/>
        <p:txBody>
          <a:bodyPr/>
          <a:lstStyle/>
          <a:p>
            <a:pPr rtl="0"/>
            <a:fld id="{FE024F78-56A6-7740-B68D-8D4D026EDF3F}" type="slidenum">
              <a:rPr lang="es-ES" noProof="0" smtClean="0"/>
              <a:pPr rtl="0"/>
              <a:t>20</a:t>
            </a:fld>
            <a:endParaRPr lang="es-ES" noProof="0"/>
          </a:p>
        </p:txBody>
      </p:sp>
      <p:sp>
        <p:nvSpPr>
          <p:cNvPr id="9" name="Marcador de texto 27">
            <a:extLst>
              <a:ext uri="{FF2B5EF4-FFF2-40B4-BE49-F238E27FC236}">
                <a16:creationId xmlns:a16="http://schemas.microsoft.com/office/drawing/2014/main" id="{A48D60AA-96D3-7AF8-BDB0-4F61B0D06AE2}"/>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7D0447D7-E4B7-C932-BC4F-9B90D5B7E4A9}"/>
              </a:ext>
            </a:extLst>
          </p:cNvPr>
          <p:cNvSpPr txBox="1">
            <a:spLocks/>
          </p:cNvSpPr>
          <p:nvPr/>
        </p:nvSpPr>
        <p:spPr>
          <a:xfrm>
            <a:off x="535709" y="1651506"/>
            <a:ext cx="1109287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Se han seguido dos enfoques diferentes en cuanto a la arquitectura del proyecto:</a:t>
            </a:r>
          </a:p>
          <a:p>
            <a:pPr algn="just"/>
            <a:endParaRPr lang="es-ES" sz="2000" dirty="0">
              <a:solidFill>
                <a:schemeClr val="bg1"/>
              </a:solidFill>
            </a:endParaRPr>
          </a:p>
          <a:p>
            <a:pPr marL="342900" indent="-342900" algn="just">
              <a:buFont typeface="Arial" panose="020B0604020202020204" pitchFamily="34" charset="0"/>
              <a:buChar char="•"/>
            </a:pPr>
            <a:r>
              <a:rPr lang="es-ES" sz="2000" dirty="0">
                <a:solidFill>
                  <a:schemeClr val="bg1"/>
                </a:solidFill>
              </a:rPr>
              <a:t>Arquitectura REST para la comunicación con la placa ESP32.</a:t>
            </a:r>
          </a:p>
          <a:p>
            <a:pPr marL="342900" indent="-342900" algn="just">
              <a:buFont typeface="Arial" panose="020B0604020202020204" pitchFamily="34" charset="0"/>
              <a:buChar char="•"/>
            </a:pPr>
            <a:r>
              <a:rPr lang="es-ES" sz="2000" dirty="0">
                <a:solidFill>
                  <a:schemeClr val="bg1"/>
                </a:solidFill>
              </a:rPr>
              <a:t>Arquitectura SSR (Server </a:t>
            </a:r>
            <a:r>
              <a:rPr lang="es-ES" sz="2000" dirty="0" err="1">
                <a:solidFill>
                  <a:schemeClr val="bg1"/>
                </a:solidFill>
              </a:rPr>
              <a:t>Side</a:t>
            </a:r>
            <a:r>
              <a:rPr lang="es-ES" sz="2000" dirty="0">
                <a:solidFill>
                  <a:schemeClr val="bg1"/>
                </a:solidFill>
              </a:rPr>
              <a:t> </a:t>
            </a:r>
            <a:r>
              <a:rPr lang="es-ES" sz="2000" dirty="0" err="1">
                <a:solidFill>
                  <a:schemeClr val="bg1"/>
                </a:solidFill>
              </a:rPr>
              <a:t>Rendering</a:t>
            </a:r>
            <a:r>
              <a:rPr lang="es-ES" sz="2000" dirty="0">
                <a:solidFill>
                  <a:schemeClr val="bg1"/>
                </a:solidFill>
              </a:rPr>
              <a:t>) para la aplicación web.</a:t>
            </a:r>
          </a:p>
        </p:txBody>
      </p:sp>
      <p:pic>
        <p:nvPicPr>
          <p:cNvPr id="4" name="Imagen 3" descr="Interfaz de usuario gráfica, Diagrama, Aplicación, Icono&#10;&#10;Descripción generada automáticamente">
            <a:extLst>
              <a:ext uri="{FF2B5EF4-FFF2-40B4-BE49-F238E27FC236}">
                <a16:creationId xmlns:a16="http://schemas.microsoft.com/office/drawing/2014/main" id="{160EAF1B-24AF-999E-2177-CC522C4FC71B}"/>
              </a:ext>
            </a:extLst>
          </p:cNvPr>
          <p:cNvPicPr>
            <a:picLocks noChangeAspect="1"/>
          </p:cNvPicPr>
          <p:nvPr/>
        </p:nvPicPr>
        <p:blipFill>
          <a:blip r:embed="rId2"/>
          <a:stretch>
            <a:fillRect/>
          </a:stretch>
        </p:blipFill>
        <p:spPr>
          <a:xfrm>
            <a:off x="535709" y="3452333"/>
            <a:ext cx="4682836" cy="2478610"/>
          </a:xfrm>
          <a:prstGeom prst="rect">
            <a:avLst/>
          </a:prstGeom>
        </p:spPr>
      </p:pic>
      <p:pic>
        <p:nvPicPr>
          <p:cNvPr id="8" name="Imagen 7">
            <a:extLst>
              <a:ext uri="{FF2B5EF4-FFF2-40B4-BE49-F238E27FC236}">
                <a16:creationId xmlns:a16="http://schemas.microsoft.com/office/drawing/2014/main" id="{7AAC1B8E-818F-6A27-F343-8A4CAA30AC20}"/>
              </a:ext>
            </a:extLst>
          </p:cNvPr>
          <p:cNvPicPr>
            <a:picLocks noChangeAspect="1"/>
          </p:cNvPicPr>
          <p:nvPr/>
        </p:nvPicPr>
        <p:blipFill>
          <a:blip r:embed="rId3"/>
          <a:stretch>
            <a:fillRect/>
          </a:stretch>
        </p:blipFill>
        <p:spPr>
          <a:xfrm>
            <a:off x="6383376" y="3429000"/>
            <a:ext cx="4981575" cy="2444539"/>
          </a:xfrm>
          <a:prstGeom prst="rect">
            <a:avLst/>
          </a:prstGeom>
        </p:spPr>
      </p:pic>
    </p:spTree>
    <p:extLst>
      <p:ext uri="{BB962C8B-B14F-4D97-AF65-F5344CB8AC3E}">
        <p14:creationId xmlns:p14="http://schemas.microsoft.com/office/powerpoint/2010/main" val="396243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F6CF6-3D99-39D8-7F4C-B9A1884C6CC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BABC77F-5416-94AF-8A3B-F9739D375DF9}"/>
              </a:ext>
            </a:extLst>
          </p:cNvPr>
          <p:cNvSpPr>
            <a:spLocks noGrp="1"/>
          </p:cNvSpPr>
          <p:nvPr>
            <p:ph type="title"/>
          </p:nvPr>
        </p:nvSpPr>
        <p:spPr/>
        <p:txBody>
          <a:bodyPr/>
          <a:lstStyle/>
          <a:p>
            <a:r>
              <a:rPr lang="es-ES" b="1" dirty="0" err="1"/>
              <a:t>Backend</a:t>
            </a:r>
            <a:r>
              <a:rPr lang="es-ES" b="1" dirty="0"/>
              <a:t> (</a:t>
            </a:r>
            <a:r>
              <a:rPr lang="es-ES" b="1" dirty="0" err="1"/>
              <a:t>SpringBoot</a:t>
            </a:r>
            <a:r>
              <a:rPr lang="es-ES" b="1" dirty="0"/>
              <a:t> + MySQL)</a:t>
            </a:r>
          </a:p>
        </p:txBody>
      </p:sp>
      <p:sp>
        <p:nvSpPr>
          <p:cNvPr id="5" name="Marcador de pie de página 4">
            <a:extLst>
              <a:ext uri="{FF2B5EF4-FFF2-40B4-BE49-F238E27FC236}">
                <a16:creationId xmlns:a16="http://schemas.microsoft.com/office/drawing/2014/main" id="{A72E4B58-EDF8-6B21-B82F-8E9B3DA65AE3}"/>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4449A9F5-AFC9-5146-BDDF-7F8FC56B0A2D}"/>
              </a:ext>
            </a:extLst>
          </p:cNvPr>
          <p:cNvSpPr>
            <a:spLocks noGrp="1"/>
          </p:cNvSpPr>
          <p:nvPr>
            <p:ph type="sldNum" sz="quarter" idx="12"/>
          </p:nvPr>
        </p:nvSpPr>
        <p:spPr/>
        <p:txBody>
          <a:bodyPr/>
          <a:lstStyle/>
          <a:p>
            <a:pPr rtl="0"/>
            <a:fld id="{FE024F78-56A6-7740-B68D-8D4D026EDF3F}" type="slidenum">
              <a:rPr lang="es-ES" noProof="0" smtClean="0"/>
              <a:pPr rtl="0"/>
              <a:t>21</a:t>
            </a:fld>
            <a:endParaRPr lang="es-ES" noProof="0"/>
          </a:p>
        </p:txBody>
      </p:sp>
      <p:sp>
        <p:nvSpPr>
          <p:cNvPr id="9" name="Marcador de texto 27">
            <a:extLst>
              <a:ext uri="{FF2B5EF4-FFF2-40B4-BE49-F238E27FC236}">
                <a16:creationId xmlns:a16="http://schemas.microsoft.com/office/drawing/2014/main" id="{6550296A-BB43-116E-1FCE-38882680A0BD}"/>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A3714F94-40D7-16EB-BBEA-249EFF9F3C67}"/>
              </a:ext>
            </a:extLst>
          </p:cNvPr>
          <p:cNvSpPr txBox="1">
            <a:spLocks/>
          </p:cNvSpPr>
          <p:nvPr/>
        </p:nvSpPr>
        <p:spPr>
          <a:xfrm>
            <a:off x="535709" y="1651506"/>
            <a:ext cx="1109287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Spring es un </a:t>
            </a:r>
            <a:r>
              <a:rPr lang="es-ES" sz="2000" dirty="0" err="1">
                <a:solidFill>
                  <a:schemeClr val="bg1"/>
                </a:solidFill>
              </a:rPr>
              <a:t>framework</a:t>
            </a:r>
            <a:r>
              <a:rPr lang="es-ES" sz="2000" dirty="0">
                <a:solidFill>
                  <a:schemeClr val="bg1"/>
                </a:solidFill>
              </a:rPr>
              <a:t> que permite ambos tipos de arquitectura gracias a dos tipos de anotaciones a nivel de clase “@</a:t>
            </a:r>
            <a:r>
              <a:rPr lang="es-ES" sz="2000" dirty="0" err="1">
                <a:solidFill>
                  <a:schemeClr val="bg1"/>
                </a:solidFill>
              </a:rPr>
              <a:t>RestController</a:t>
            </a:r>
            <a:r>
              <a:rPr lang="es-ES" sz="2000" dirty="0">
                <a:solidFill>
                  <a:schemeClr val="bg1"/>
                </a:solidFill>
              </a:rPr>
              <a:t>” y “@</a:t>
            </a:r>
            <a:r>
              <a:rPr lang="es-ES" sz="2000" dirty="0" err="1">
                <a:solidFill>
                  <a:schemeClr val="bg1"/>
                </a:solidFill>
              </a:rPr>
              <a:t>Controller</a:t>
            </a:r>
            <a:r>
              <a:rPr lang="es-ES" sz="2000" dirty="0">
                <a:solidFill>
                  <a:schemeClr val="bg1"/>
                </a:solidFill>
              </a:rPr>
              <a:t>”. </a:t>
            </a:r>
          </a:p>
          <a:p>
            <a:pPr algn="just"/>
            <a:r>
              <a:rPr lang="es-ES" sz="2000" dirty="0">
                <a:solidFill>
                  <a:schemeClr val="bg1"/>
                </a:solidFill>
              </a:rPr>
              <a:t>Dichas anotaciones lo que definen es el tipo de “controlador” que es la clase con la que estamos trabajando. El </a:t>
            </a:r>
            <a:r>
              <a:rPr lang="es-ES" sz="2000" dirty="0" err="1">
                <a:solidFill>
                  <a:schemeClr val="bg1"/>
                </a:solidFill>
              </a:rPr>
              <a:t>framework</a:t>
            </a:r>
            <a:r>
              <a:rPr lang="es-ES" sz="2000" dirty="0">
                <a:solidFill>
                  <a:schemeClr val="bg1"/>
                </a:solidFill>
              </a:rPr>
              <a:t> otorga unas características distintas a cada tipo de controlador.</a:t>
            </a:r>
          </a:p>
          <a:p>
            <a:pPr algn="just"/>
            <a:r>
              <a:rPr lang="es-ES" sz="2000" dirty="0">
                <a:solidFill>
                  <a:schemeClr val="bg1"/>
                </a:solidFill>
              </a:rPr>
              <a:t>Un controlador no es mas que una clase Java que maneja peticiones HTTP a través de una o varias </a:t>
            </a:r>
            <a:r>
              <a:rPr lang="es-ES" sz="2000" dirty="0" err="1">
                <a:solidFill>
                  <a:schemeClr val="bg1"/>
                </a:solidFill>
              </a:rPr>
              <a:t>URLs</a:t>
            </a:r>
            <a:r>
              <a:rPr lang="es-ES" sz="2000" dirty="0">
                <a:solidFill>
                  <a:schemeClr val="bg1"/>
                </a:solidFill>
              </a:rPr>
              <a:t> definidas.</a:t>
            </a:r>
          </a:p>
        </p:txBody>
      </p:sp>
      <p:pic>
        <p:nvPicPr>
          <p:cNvPr id="7" name="Imagen 6">
            <a:extLst>
              <a:ext uri="{FF2B5EF4-FFF2-40B4-BE49-F238E27FC236}">
                <a16:creationId xmlns:a16="http://schemas.microsoft.com/office/drawing/2014/main" id="{5981884C-6FA2-AE10-2337-36EE8C801B05}"/>
              </a:ext>
            </a:extLst>
          </p:cNvPr>
          <p:cNvPicPr>
            <a:picLocks noChangeAspect="1"/>
          </p:cNvPicPr>
          <p:nvPr/>
        </p:nvPicPr>
        <p:blipFill>
          <a:blip r:embed="rId2"/>
          <a:stretch>
            <a:fillRect/>
          </a:stretch>
        </p:blipFill>
        <p:spPr>
          <a:xfrm>
            <a:off x="3420748" y="4068013"/>
            <a:ext cx="5322794" cy="2340747"/>
          </a:xfrm>
          <a:prstGeom prst="rect">
            <a:avLst/>
          </a:prstGeom>
        </p:spPr>
      </p:pic>
    </p:spTree>
    <p:extLst>
      <p:ext uri="{BB962C8B-B14F-4D97-AF65-F5344CB8AC3E}">
        <p14:creationId xmlns:p14="http://schemas.microsoft.com/office/powerpoint/2010/main" val="4202307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2B99-1B1E-A695-8632-698AADBA125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6091A88-7E12-EFB5-47AC-4B621B6564C2}"/>
              </a:ext>
            </a:extLst>
          </p:cNvPr>
          <p:cNvSpPr>
            <a:spLocks noGrp="1"/>
          </p:cNvSpPr>
          <p:nvPr>
            <p:ph type="title"/>
          </p:nvPr>
        </p:nvSpPr>
        <p:spPr/>
        <p:txBody>
          <a:bodyPr/>
          <a:lstStyle/>
          <a:p>
            <a:r>
              <a:rPr lang="es-ES" b="1" dirty="0" err="1"/>
              <a:t>Backend</a:t>
            </a:r>
            <a:r>
              <a:rPr lang="es-ES" b="1" dirty="0"/>
              <a:t> (</a:t>
            </a:r>
            <a:r>
              <a:rPr lang="es-ES" b="1" dirty="0" err="1"/>
              <a:t>SpringBoot</a:t>
            </a:r>
            <a:r>
              <a:rPr lang="es-ES" b="1" dirty="0"/>
              <a:t> + MySQL)</a:t>
            </a:r>
          </a:p>
        </p:txBody>
      </p:sp>
      <p:sp>
        <p:nvSpPr>
          <p:cNvPr id="5" name="Marcador de pie de página 4">
            <a:extLst>
              <a:ext uri="{FF2B5EF4-FFF2-40B4-BE49-F238E27FC236}">
                <a16:creationId xmlns:a16="http://schemas.microsoft.com/office/drawing/2014/main" id="{4FD296B6-7C0F-DCA7-C9CB-46F4D879A132}"/>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0915CE79-449F-B43A-D45C-BF79073C7D52}"/>
              </a:ext>
            </a:extLst>
          </p:cNvPr>
          <p:cNvSpPr>
            <a:spLocks noGrp="1"/>
          </p:cNvSpPr>
          <p:nvPr>
            <p:ph type="sldNum" sz="quarter" idx="12"/>
          </p:nvPr>
        </p:nvSpPr>
        <p:spPr/>
        <p:txBody>
          <a:bodyPr/>
          <a:lstStyle/>
          <a:p>
            <a:pPr rtl="0"/>
            <a:fld id="{FE024F78-56A6-7740-B68D-8D4D026EDF3F}" type="slidenum">
              <a:rPr lang="es-ES" noProof="0" smtClean="0"/>
              <a:pPr rtl="0"/>
              <a:t>22</a:t>
            </a:fld>
            <a:endParaRPr lang="es-ES" noProof="0"/>
          </a:p>
        </p:txBody>
      </p:sp>
      <p:sp>
        <p:nvSpPr>
          <p:cNvPr id="9" name="Marcador de texto 27">
            <a:extLst>
              <a:ext uri="{FF2B5EF4-FFF2-40B4-BE49-F238E27FC236}">
                <a16:creationId xmlns:a16="http://schemas.microsoft.com/office/drawing/2014/main" id="{61E4D71F-DC34-E78E-9808-97C64E1547E5}"/>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499CCFD7-11A0-394C-F088-62CAC6AA0BBC}"/>
              </a:ext>
            </a:extLst>
          </p:cNvPr>
          <p:cNvSpPr txBox="1">
            <a:spLocks/>
          </p:cNvSpPr>
          <p:nvPr/>
        </p:nvSpPr>
        <p:spPr>
          <a:xfrm>
            <a:off x="535709" y="1651506"/>
            <a:ext cx="1109287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Para la comunicación con la placa ESP32 se ha utilizado un @RestController, que como su nombre indica implementa un controlador siguiendo la arquitectura REST.</a:t>
            </a:r>
          </a:p>
          <a:p>
            <a:pPr algn="just"/>
            <a:r>
              <a:rPr lang="es-ES" sz="2000" dirty="0">
                <a:solidFill>
                  <a:schemeClr val="bg1"/>
                </a:solidFill>
              </a:rPr>
              <a:t>La arquitectura REST es desacoplada y carente de estado, el servidor desconoce el estado del cliente y viceversa, dependiendo exclusivamente del paso de mensajes, en este caso de tipo JSON (JavaScript </a:t>
            </a:r>
            <a:r>
              <a:rPr lang="es-ES" sz="2000" dirty="0" err="1">
                <a:solidFill>
                  <a:schemeClr val="bg1"/>
                </a:solidFill>
              </a:rPr>
              <a:t>Object</a:t>
            </a:r>
            <a:r>
              <a:rPr lang="es-ES" sz="2000" dirty="0">
                <a:solidFill>
                  <a:schemeClr val="bg1"/>
                </a:solidFill>
              </a:rPr>
              <a:t> </a:t>
            </a:r>
            <a:r>
              <a:rPr lang="es-ES" sz="2000" dirty="0" err="1">
                <a:solidFill>
                  <a:schemeClr val="bg1"/>
                </a:solidFill>
              </a:rPr>
              <a:t>Notation</a:t>
            </a:r>
            <a:r>
              <a:rPr lang="es-ES" sz="2000" dirty="0">
                <a:solidFill>
                  <a:schemeClr val="bg1"/>
                </a:solidFill>
              </a:rPr>
              <a:t>) mediante HTTP. Es un estándar muy utilizado en el ámbito web.</a:t>
            </a:r>
          </a:p>
        </p:txBody>
      </p:sp>
      <p:pic>
        <p:nvPicPr>
          <p:cNvPr id="7" name="Imagen 6" descr="Logotipo&#10;&#10;Descripción generada automáticamente">
            <a:extLst>
              <a:ext uri="{FF2B5EF4-FFF2-40B4-BE49-F238E27FC236}">
                <a16:creationId xmlns:a16="http://schemas.microsoft.com/office/drawing/2014/main" id="{275425C3-4D97-B65A-50D9-18656B37E7CC}"/>
              </a:ext>
            </a:extLst>
          </p:cNvPr>
          <p:cNvPicPr>
            <a:picLocks noChangeAspect="1"/>
          </p:cNvPicPr>
          <p:nvPr/>
        </p:nvPicPr>
        <p:blipFill>
          <a:blip r:embed="rId2"/>
          <a:stretch>
            <a:fillRect/>
          </a:stretch>
        </p:blipFill>
        <p:spPr>
          <a:xfrm>
            <a:off x="6674302" y="3765176"/>
            <a:ext cx="4448602" cy="2335516"/>
          </a:xfrm>
          <a:prstGeom prst="rect">
            <a:avLst/>
          </a:prstGeom>
        </p:spPr>
      </p:pic>
      <p:pic>
        <p:nvPicPr>
          <p:cNvPr id="12" name="Imagen 11" descr="Imagen de la pantalla de un celular con letras&#10;&#10;Descripción generada automáticamente con confianza baja">
            <a:extLst>
              <a:ext uri="{FF2B5EF4-FFF2-40B4-BE49-F238E27FC236}">
                <a16:creationId xmlns:a16="http://schemas.microsoft.com/office/drawing/2014/main" id="{A7732A38-3AB3-52E6-F1C3-A8552CF2A067}"/>
              </a:ext>
            </a:extLst>
          </p:cNvPr>
          <p:cNvPicPr>
            <a:picLocks noChangeAspect="1"/>
          </p:cNvPicPr>
          <p:nvPr/>
        </p:nvPicPr>
        <p:blipFill>
          <a:blip r:embed="rId3"/>
          <a:stretch>
            <a:fillRect/>
          </a:stretch>
        </p:blipFill>
        <p:spPr>
          <a:xfrm>
            <a:off x="363668" y="2845456"/>
            <a:ext cx="4174955" cy="4174955"/>
          </a:xfrm>
          <a:prstGeom prst="rect">
            <a:avLst/>
          </a:prstGeom>
        </p:spPr>
      </p:pic>
      <p:sp>
        <p:nvSpPr>
          <p:cNvPr id="13" name="Flecha: a la derecha 12">
            <a:extLst>
              <a:ext uri="{FF2B5EF4-FFF2-40B4-BE49-F238E27FC236}">
                <a16:creationId xmlns:a16="http://schemas.microsoft.com/office/drawing/2014/main" id="{36B5D0E0-306D-A29C-0729-98587501AF9F}"/>
              </a:ext>
            </a:extLst>
          </p:cNvPr>
          <p:cNvSpPr/>
          <p:nvPr/>
        </p:nvSpPr>
        <p:spPr>
          <a:xfrm>
            <a:off x="4053302" y="4379681"/>
            <a:ext cx="2420470" cy="111558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Mensaje JSON</a:t>
            </a:r>
          </a:p>
        </p:txBody>
      </p:sp>
    </p:spTree>
    <p:extLst>
      <p:ext uri="{BB962C8B-B14F-4D97-AF65-F5344CB8AC3E}">
        <p14:creationId xmlns:p14="http://schemas.microsoft.com/office/powerpoint/2010/main" val="1814989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86CCB-2E83-91CA-817E-0A8F5BE67E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DA3F5A-1FC8-41CA-6A6A-E96AF298E86D}"/>
              </a:ext>
            </a:extLst>
          </p:cNvPr>
          <p:cNvSpPr>
            <a:spLocks noGrp="1"/>
          </p:cNvSpPr>
          <p:nvPr>
            <p:ph type="title"/>
          </p:nvPr>
        </p:nvSpPr>
        <p:spPr/>
        <p:txBody>
          <a:bodyPr/>
          <a:lstStyle/>
          <a:p>
            <a:r>
              <a:rPr lang="es-ES" b="1" dirty="0" err="1"/>
              <a:t>Backend</a:t>
            </a:r>
            <a:r>
              <a:rPr lang="es-ES" b="1" dirty="0"/>
              <a:t> (</a:t>
            </a:r>
            <a:r>
              <a:rPr lang="es-ES" b="1" dirty="0" err="1"/>
              <a:t>SpringBoot</a:t>
            </a:r>
            <a:r>
              <a:rPr lang="es-ES" b="1" dirty="0"/>
              <a:t> + MySQL)</a:t>
            </a:r>
          </a:p>
        </p:txBody>
      </p:sp>
      <p:sp>
        <p:nvSpPr>
          <p:cNvPr id="5" name="Marcador de pie de página 4">
            <a:extLst>
              <a:ext uri="{FF2B5EF4-FFF2-40B4-BE49-F238E27FC236}">
                <a16:creationId xmlns:a16="http://schemas.microsoft.com/office/drawing/2014/main" id="{A612FD35-EA1E-696B-F707-70F778371F5C}"/>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B02633EA-BFF9-DE4E-2002-AF488077853A}"/>
              </a:ext>
            </a:extLst>
          </p:cNvPr>
          <p:cNvSpPr>
            <a:spLocks noGrp="1"/>
          </p:cNvSpPr>
          <p:nvPr>
            <p:ph type="sldNum" sz="quarter" idx="12"/>
          </p:nvPr>
        </p:nvSpPr>
        <p:spPr/>
        <p:txBody>
          <a:bodyPr/>
          <a:lstStyle/>
          <a:p>
            <a:pPr rtl="0"/>
            <a:fld id="{FE024F78-56A6-7740-B68D-8D4D026EDF3F}" type="slidenum">
              <a:rPr lang="es-ES" noProof="0" smtClean="0"/>
              <a:pPr rtl="0"/>
              <a:t>23</a:t>
            </a:fld>
            <a:endParaRPr lang="es-ES" noProof="0"/>
          </a:p>
        </p:txBody>
      </p:sp>
      <p:sp>
        <p:nvSpPr>
          <p:cNvPr id="9" name="Marcador de texto 27">
            <a:extLst>
              <a:ext uri="{FF2B5EF4-FFF2-40B4-BE49-F238E27FC236}">
                <a16:creationId xmlns:a16="http://schemas.microsoft.com/office/drawing/2014/main" id="{9AAB1BBA-9230-8B80-D691-05BB097D10C2}"/>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C6697418-6AB0-9503-BF7C-EB8CA3D8EBAE}"/>
              </a:ext>
            </a:extLst>
          </p:cNvPr>
          <p:cNvSpPr txBox="1">
            <a:spLocks/>
          </p:cNvSpPr>
          <p:nvPr/>
        </p:nvSpPr>
        <p:spPr>
          <a:xfrm>
            <a:off x="535709" y="1651506"/>
            <a:ext cx="1109287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La placa ESP32 envía mensajes en formato JSON al controlador de </a:t>
            </a:r>
            <a:r>
              <a:rPr lang="es-ES" sz="2000" dirty="0" err="1">
                <a:solidFill>
                  <a:schemeClr val="bg1"/>
                </a:solidFill>
              </a:rPr>
              <a:t>SpringBoot</a:t>
            </a:r>
            <a:r>
              <a:rPr lang="es-ES" sz="2000" dirty="0">
                <a:solidFill>
                  <a:schemeClr val="bg1"/>
                </a:solidFill>
              </a:rPr>
              <a:t> mediante una petición POST con los siguientes datos:</a:t>
            </a:r>
          </a:p>
          <a:p>
            <a:pPr marL="342900" indent="-342900" algn="just">
              <a:buFont typeface="Arial" panose="020B0604020202020204" pitchFamily="34" charset="0"/>
              <a:buChar char="•"/>
            </a:pPr>
            <a:r>
              <a:rPr lang="es-ES" sz="2000" dirty="0" err="1">
                <a:solidFill>
                  <a:schemeClr val="bg1"/>
                </a:solidFill>
              </a:rPr>
              <a:t>measurementTimestamp</a:t>
            </a:r>
            <a:r>
              <a:rPr lang="es-ES" sz="2000" dirty="0">
                <a:solidFill>
                  <a:schemeClr val="bg1"/>
                </a:solidFill>
              </a:rPr>
              <a:t>: Fecha y hora en la que se ha hecho la medición</a:t>
            </a:r>
          </a:p>
          <a:p>
            <a:pPr marL="342900" indent="-342900" algn="just">
              <a:buFont typeface="Arial" panose="020B0604020202020204" pitchFamily="34" charset="0"/>
              <a:buChar char="•"/>
            </a:pPr>
            <a:r>
              <a:rPr lang="es-ES" sz="2000" dirty="0">
                <a:solidFill>
                  <a:schemeClr val="bg1"/>
                </a:solidFill>
              </a:rPr>
              <a:t>pm10: Cantidad de partículas PM10 medida</a:t>
            </a:r>
          </a:p>
          <a:p>
            <a:pPr marL="342900" indent="-342900" algn="just">
              <a:buFont typeface="Arial" panose="020B0604020202020204" pitchFamily="34" charset="0"/>
              <a:buChar char="•"/>
            </a:pPr>
            <a:r>
              <a:rPr lang="es-ES" sz="2000" dirty="0">
                <a:solidFill>
                  <a:schemeClr val="bg1"/>
                </a:solidFill>
              </a:rPr>
              <a:t>pm25: Cantidad de partículas PM2.5 medida</a:t>
            </a:r>
          </a:p>
          <a:p>
            <a:pPr marL="342900" indent="-342900" algn="just">
              <a:buFont typeface="Arial" panose="020B0604020202020204" pitchFamily="34" charset="0"/>
              <a:buChar char="•"/>
            </a:pPr>
            <a:r>
              <a:rPr lang="es-ES" sz="2000" dirty="0" err="1">
                <a:solidFill>
                  <a:schemeClr val="bg1"/>
                </a:solidFill>
              </a:rPr>
              <a:t>latitude</a:t>
            </a:r>
            <a:r>
              <a:rPr lang="es-ES" sz="2000" dirty="0">
                <a:solidFill>
                  <a:schemeClr val="bg1"/>
                </a:solidFill>
              </a:rPr>
              <a:t>: latitud donde se ha tomado la medida (dada por el GPS)</a:t>
            </a:r>
          </a:p>
          <a:p>
            <a:pPr marL="342900" indent="-342900" algn="just">
              <a:buFont typeface="Arial" panose="020B0604020202020204" pitchFamily="34" charset="0"/>
              <a:buChar char="•"/>
            </a:pPr>
            <a:r>
              <a:rPr lang="es-ES" sz="2000" dirty="0" err="1">
                <a:solidFill>
                  <a:schemeClr val="bg1"/>
                </a:solidFill>
              </a:rPr>
              <a:t>longitude</a:t>
            </a:r>
            <a:r>
              <a:rPr lang="es-ES" sz="2000" dirty="0">
                <a:solidFill>
                  <a:schemeClr val="bg1"/>
                </a:solidFill>
              </a:rPr>
              <a:t>: longitud donde se ha tomado la medida (dada por el GPS)</a:t>
            </a:r>
          </a:p>
          <a:p>
            <a:pPr algn="just"/>
            <a:r>
              <a:rPr lang="es-ES" sz="2000" dirty="0">
                <a:solidFill>
                  <a:schemeClr val="bg1"/>
                </a:solidFill>
              </a:rPr>
              <a:t>Estos mensajes se envían a la </a:t>
            </a:r>
            <a:r>
              <a:rPr lang="es-ES" sz="2000" dirty="0" err="1">
                <a:solidFill>
                  <a:schemeClr val="bg1"/>
                </a:solidFill>
              </a:rPr>
              <a:t>url</a:t>
            </a:r>
            <a:r>
              <a:rPr lang="es-ES" sz="2000" dirty="0">
                <a:solidFill>
                  <a:schemeClr val="bg1"/>
                </a:solidFill>
              </a:rPr>
              <a:t> del servidor “/</a:t>
            </a:r>
            <a:r>
              <a:rPr lang="es-ES" sz="2000" dirty="0" err="1">
                <a:solidFill>
                  <a:schemeClr val="bg1"/>
                </a:solidFill>
              </a:rPr>
              <a:t>save</a:t>
            </a:r>
            <a:r>
              <a:rPr lang="es-ES" sz="2000" dirty="0">
                <a:solidFill>
                  <a:schemeClr val="bg1"/>
                </a:solidFill>
              </a:rPr>
              <a:t>-</a:t>
            </a:r>
            <a:r>
              <a:rPr lang="es-ES" sz="2000" dirty="0" err="1">
                <a:solidFill>
                  <a:schemeClr val="bg1"/>
                </a:solidFill>
              </a:rPr>
              <a:t>particle</a:t>
            </a:r>
            <a:r>
              <a:rPr lang="es-ES" sz="2000" dirty="0">
                <a:solidFill>
                  <a:schemeClr val="bg1"/>
                </a:solidFill>
              </a:rPr>
              <a:t>-data” (por ejemplo, </a:t>
            </a:r>
            <a:r>
              <a:rPr lang="es-ES" sz="2000" dirty="0">
                <a:solidFill>
                  <a:schemeClr val="bg1"/>
                </a:solidFill>
                <a:hlinkClick r:id="rId2"/>
              </a:rPr>
              <a:t>http://localhost:8080/save-particle-data</a:t>
            </a:r>
            <a:r>
              <a:rPr lang="es-ES" sz="2000" dirty="0">
                <a:solidFill>
                  <a:schemeClr val="bg1"/>
                </a:solidFill>
              </a:rPr>
              <a:t>) donde </a:t>
            </a:r>
            <a:r>
              <a:rPr lang="es-ES" sz="2000" dirty="0" err="1">
                <a:solidFill>
                  <a:schemeClr val="bg1"/>
                </a:solidFill>
              </a:rPr>
              <a:t>SpringBoot</a:t>
            </a:r>
            <a:r>
              <a:rPr lang="es-ES" sz="2000" dirty="0">
                <a:solidFill>
                  <a:schemeClr val="bg1"/>
                </a:solidFill>
              </a:rPr>
              <a:t> se encarga de transformar el mensaje JSON en una clase Java y posteriormente se insertan los datos en la base de datos MySQL</a:t>
            </a:r>
          </a:p>
          <a:p>
            <a:pPr marL="342900" indent="-342900" algn="just">
              <a:buFont typeface="Arial" panose="020B0604020202020204" pitchFamily="34" charset="0"/>
              <a:buChar char="•"/>
            </a:pPr>
            <a:endParaRPr lang="es-ES" sz="2000" dirty="0">
              <a:solidFill>
                <a:schemeClr val="bg1"/>
              </a:solidFill>
            </a:endParaRPr>
          </a:p>
        </p:txBody>
      </p:sp>
    </p:spTree>
    <p:extLst>
      <p:ext uri="{BB962C8B-B14F-4D97-AF65-F5344CB8AC3E}">
        <p14:creationId xmlns:p14="http://schemas.microsoft.com/office/powerpoint/2010/main" val="416086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6158C-AC49-D2A8-5CFC-40F0D79DA27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534A6C-E816-D0EA-0FEB-352A4DB44076}"/>
              </a:ext>
            </a:extLst>
          </p:cNvPr>
          <p:cNvSpPr>
            <a:spLocks noGrp="1"/>
          </p:cNvSpPr>
          <p:nvPr>
            <p:ph type="title"/>
          </p:nvPr>
        </p:nvSpPr>
        <p:spPr/>
        <p:txBody>
          <a:bodyPr/>
          <a:lstStyle/>
          <a:p>
            <a:r>
              <a:rPr lang="es-ES" b="1" dirty="0" err="1"/>
              <a:t>Backend</a:t>
            </a:r>
            <a:r>
              <a:rPr lang="es-ES" b="1" dirty="0"/>
              <a:t> (</a:t>
            </a:r>
            <a:r>
              <a:rPr lang="es-ES" b="1" dirty="0" err="1"/>
              <a:t>SpringBoot</a:t>
            </a:r>
            <a:r>
              <a:rPr lang="es-ES" b="1" dirty="0"/>
              <a:t> + MySQL)</a:t>
            </a:r>
          </a:p>
        </p:txBody>
      </p:sp>
      <p:sp>
        <p:nvSpPr>
          <p:cNvPr id="5" name="Marcador de pie de página 4">
            <a:extLst>
              <a:ext uri="{FF2B5EF4-FFF2-40B4-BE49-F238E27FC236}">
                <a16:creationId xmlns:a16="http://schemas.microsoft.com/office/drawing/2014/main" id="{4574FCA4-B8EB-6BD5-AD7E-C7FB465E04EB}"/>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861BC251-B205-D35B-5992-7713F5C30A7C}"/>
              </a:ext>
            </a:extLst>
          </p:cNvPr>
          <p:cNvSpPr>
            <a:spLocks noGrp="1"/>
          </p:cNvSpPr>
          <p:nvPr>
            <p:ph type="sldNum" sz="quarter" idx="12"/>
          </p:nvPr>
        </p:nvSpPr>
        <p:spPr/>
        <p:txBody>
          <a:bodyPr/>
          <a:lstStyle/>
          <a:p>
            <a:pPr rtl="0"/>
            <a:fld id="{FE024F78-56A6-7740-B68D-8D4D026EDF3F}" type="slidenum">
              <a:rPr lang="es-ES" noProof="0" smtClean="0"/>
              <a:pPr rtl="0"/>
              <a:t>24</a:t>
            </a:fld>
            <a:endParaRPr lang="es-ES" noProof="0"/>
          </a:p>
        </p:txBody>
      </p:sp>
      <p:sp>
        <p:nvSpPr>
          <p:cNvPr id="9" name="Marcador de texto 27">
            <a:extLst>
              <a:ext uri="{FF2B5EF4-FFF2-40B4-BE49-F238E27FC236}">
                <a16:creationId xmlns:a16="http://schemas.microsoft.com/office/drawing/2014/main" id="{95A3CEE1-F781-8CEB-48A0-6FFD26A8F52B}"/>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pic>
        <p:nvPicPr>
          <p:cNvPr id="4" name="Imagen 3">
            <a:extLst>
              <a:ext uri="{FF2B5EF4-FFF2-40B4-BE49-F238E27FC236}">
                <a16:creationId xmlns:a16="http://schemas.microsoft.com/office/drawing/2014/main" id="{7596BB64-EE4D-B9B0-0C97-FA0642C863B6}"/>
              </a:ext>
            </a:extLst>
          </p:cNvPr>
          <p:cNvPicPr>
            <a:picLocks noChangeAspect="1"/>
          </p:cNvPicPr>
          <p:nvPr/>
        </p:nvPicPr>
        <p:blipFill>
          <a:blip r:embed="rId2"/>
          <a:stretch>
            <a:fillRect/>
          </a:stretch>
        </p:blipFill>
        <p:spPr>
          <a:xfrm>
            <a:off x="450200" y="2212399"/>
            <a:ext cx="5781675" cy="2743200"/>
          </a:xfrm>
          <a:prstGeom prst="rect">
            <a:avLst/>
          </a:prstGeom>
        </p:spPr>
      </p:pic>
      <p:pic>
        <p:nvPicPr>
          <p:cNvPr id="11" name="Imagen 10">
            <a:extLst>
              <a:ext uri="{FF2B5EF4-FFF2-40B4-BE49-F238E27FC236}">
                <a16:creationId xmlns:a16="http://schemas.microsoft.com/office/drawing/2014/main" id="{20A4691D-5ED6-364E-97AA-C02935586793}"/>
              </a:ext>
            </a:extLst>
          </p:cNvPr>
          <p:cNvPicPr>
            <a:picLocks noChangeAspect="1"/>
          </p:cNvPicPr>
          <p:nvPr/>
        </p:nvPicPr>
        <p:blipFill>
          <a:blip r:embed="rId3"/>
          <a:stretch>
            <a:fillRect/>
          </a:stretch>
        </p:blipFill>
        <p:spPr>
          <a:xfrm>
            <a:off x="6718444" y="1612324"/>
            <a:ext cx="4419600" cy="3943350"/>
          </a:xfrm>
          <a:prstGeom prst="rect">
            <a:avLst/>
          </a:prstGeom>
        </p:spPr>
      </p:pic>
    </p:spTree>
    <p:extLst>
      <p:ext uri="{BB962C8B-B14F-4D97-AF65-F5344CB8AC3E}">
        <p14:creationId xmlns:p14="http://schemas.microsoft.com/office/powerpoint/2010/main" val="2639321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07791-2070-1CB5-FFD8-99A3192174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D77616-02ED-88CC-5661-55706F07A9CE}"/>
              </a:ext>
            </a:extLst>
          </p:cNvPr>
          <p:cNvSpPr>
            <a:spLocks noGrp="1"/>
          </p:cNvSpPr>
          <p:nvPr>
            <p:ph type="title"/>
          </p:nvPr>
        </p:nvSpPr>
        <p:spPr/>
        <p:txBody>
          <a:bodyPr/>
          <a:lstStyle/>
          <a:p>
            <a:r>
              <a:rPr lang="es-ES" b="1" dirty="0" err="1"/>
              <a:t>Backend</a:t>
            </a:r>
            <a:r>
              <a:rPr lang="es-ES" b="1" dirty="0"/>
              <a:t> (</a:t>
            </a:r>
            <a:r>
              <a:rPr lang="es-ES" b="1" dirty="0" err="1"/>
              <a:t>SpringBoot</a:t>
            </a:r>
            <a:r>
              <a:rPr lang="es-ES" b="1" dirty="0"/>
              <a:t> + MySQL)</a:t>
            </a:r>
          </a:p>
        </p:txBody>
      </p:sp>
      <p:sp>
        <p:nvSpPr>
          <p:cNvPr id="5" name="Marcador de pie de página 4">
            <a:extLst>
              <a:ext uri="{FF2B5EF4-FFF2-40B4-BE49-F238E27FC236}">
                <a16:creationId xmlns:a16="http://schemas.microsoft.com/office/drawing/2014/main" id="{6C445A67-0631-ACD1-CAC0-D7E257FC63F1}"/>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77BF6DDC-2EA2-8951-EB04-E8C95EB5BD0E}"/>
              </a:ext>
            </a:extLst>
          </p:cNvPr>
          <p:cNvSpPr>
            <a:spLocks noGrp="1"/>
          </p:cNvSpPr>
          <p:nvPr>
            <p:ph type="sldNum" sz="quarter" idx="12"/>
          </p:nvPr>
        </p:nvSpPr>
        <p:spPr/>
        <p:txBody>
          <a:bodyPr/>
          <a:lstStyle/>
          <a:p>
            <a:pPr rtl="0"/>
            <a:fld id="{FE024F78-56A6-7740-B68D-8D4D026EDF3F}" type="slidenum">
              <a:rPr lang="es-ES" noProof="0" smtClean="0"/>
              <a:pPr rtl="0"/>
              <a:t>25</a:t>
            </a:fld>
            <a:endParaRPr lang="es-ES" noProof="0"/>
          </a:p>
        </p:txBody>
      </p:sp>
      <p:sp>
        <p:nvSpPr>
          <p:cNvPr id="9" name="Marcador de texto 27">
            <a:extLst>
              <a:ext uri="{FF2B5EF4-FFF2-40B4-BE49-F238E27FC236}">
                <a16:creationId xmlns:a16="http://schemas.microsoft.com/office/drawing/2014/main" id="{1E255CA5-8899-C3E9-F349-62B0ED1B285E}"/>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pic>
        <p:nvPicPr>
          <p:cNvPr id="7" name="Imagen 6" descr="Logotipo&#10;&#10;Descripción generada automáticamente">
            <a:extLst>
              <a:ext uri="{FF2B5EF4-FFF2-40B4-BE49-F238E27FC236}">
                <a16:creationId xmlns:a16="http://schemas.microsoft.com/office/drawing/2014/main" id="{FFD3C91D-5991-28C1-6F72-9857D01C2FD4}"/>
              </a:ext>
            </a:extLst>
          </p:cNvPr>
          <p:cNvPicPr>
            <a:picLocks noChangeAspect="1"/>
          </p:cNvPicPr>
          <p:nvPr/>
        </p:nvPicPr>
        <p:blipFill>
          <a:blip r:embed="rId2"/>
          <a:stretch>
            <a:fillRect/>
          </a:stretch>
        </p:blipFill>
        <p:spPr>
          <a:xfrm>
            <a:off x="5995186" y="4266896"/>
            <a:ext cx="4448602" cy="2335516"/>
          </a:xfrm>
          <a:prstGeom prst="rect">
            <a:avLst/>
          </a:prstGeom>
        </p:spPr>
      </p:pic>
      <p:pic>
        <p:nvPicPr>
          <p:cNvPr id="12" name="Imagen 11" descr="Imagen de la pantalla de un celular con letras&#10;&#10;Descripción generada automáticamente con confianza baja">
            <a:extLst>
              <a:ext uri="{FF2B5EF4-FFF2-40B4-BE49-F238E27FC236}">
                <a16:creationId xmlns:a16="http://schemas.microsoft.com/office/drawing/2014/main" id="{615F7D90-6ECD-F4F4-6494-E9FF8794792F}"/>
              </a:ext>
            </a:extLst>
          </p:cNvPr>
          <p:cNvPicPr>
            <a:picLocks noChangeAspect="1"/>
          </p:cNvPicPr>
          <p:nvPr/>
        </p:nvPicPr>
        <p:blipFill>
          <a:blip r:embed="rId3"/>
          <a:stretch>
            <a:fillRect/>
          </a:stretch>
        </p:blipFill>
        <p:spPr>
          <a:xfrm>
            <a:off x="-322183" y="204726"/>
            <a:ext cx="4174955" cy="4174955"/>
          </a:xfrm>
          <a:prstGeom prst="rect">
            <a:avLst/>
          </a:prstGeom>
        </p:spPr>
      </p:pic>
      <p:sp>
        <p:nvSpPr>
          <p:cNvPr id="13" name="Flecha: a la derecha 12">
            <a:extLst>
              <a:ext uri="{FF2B5EF4-FFF2-40B4-BE49-F238E27FC236}">
                <a16:creationId xmlns:a16="http://schemas.microsoft.com/office/drawing/2014/main" id="{D7FE7A50-0F05-E3E6-4D3E-1D38E9D49117}"/>
              </a:ext>
            </a:extLst>
          </p:cNvPr>
          <p:cNvSpPr/>
          <p:nvPr/>
        </p:nvSpPr>
        <p:spPr>
          <a:xfrm>
            <a:off x="3305108" y="1690688"/>
            <a:ext cx="2420470" cy="111558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j-lt"/>
              </a:rPr>
              <a:t>Mensaje JSON</a:t>
            </a:r>
          </a:p>
        </p:txBody>
      </p:sp>
      <p:sp>
        <p:nvSpPr>
          <p:cNvPr id="3" name="Rectángulo 2">
            <a:extLst>
              <a:ext uri="{FF2B5EF4-FFF2-40B4-BE49-F238E27FC236}">
                <a16:creationId xmlns:a16="http://schemas.microsoft.com/office/drawing/2014/main" id="{34B7E6F5-DB54-8C99-06CD-9AD959412ADF}"/>
              </a:ext>
            </a:extLst>
          </p:cNvPr>
          <p:cNvSpPr/>
          <p:nvPr/>
        </p:nvSpPr>
        <p:spPr>
          <a:xfrm>
            <a:off x="5995186" y="1462563"/>
            <a:ext cx="4448602" cy="1722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tx1"/>
                </a:solidFill>
              </a:rPr>
              <a:t>{</a:t>
            </a:r>
          </a:p>
          <a:p>
            <a:r>
              <a:rPr lang="es-ES" sz="1400" dirty="0">
                <a:solidFill>
                  <a:schemeClr val="tx1"/>
                </a:solidFill>
              </a:rPr>
              <a:t>    </a:t>
            </a:r>
            <a:r>
              <a:rPr lang="es-ES" sz="1400" dirty="0" err="1">
                <a:solidFill>
                  <a:schemeClr val="tx1"/>
                </a:solidFill>
              </a:rPr>
              <a:t>measurementTimestamp</a:t>
            </a:r>
            <a:r>
              <a:rPr lang="es-ES" sz="1400" dirty="0">
                <a:solidFill>
                  <a:schemeClr val="tx1"/>
                </a:solidFill>
              </a:rPr>
              <a:t> = "2025-01-10T15:30:00"</a:t>
            </a:r>
          </a:p>
          <a:p>
            <a:r>
              <a:rPr lang="es-ES" sz="1400" dirty="0">
                <a:solidFill>
                  <a:schemeClr val="tx1"/>
                </a:solidFill>
              </a:rPr>
              <a:t>    pm10 = 42</a:t>
            </a:r>
          </a:p>
          <a:p>
            <a:r>
              <a:rPr lang="es-ES" sz="1400" dirty="0">
                <a:solidFill>
                  <a:schemeClr val="tx1"/>
                </a:solidFill>
              </a:rPr>
              <a:t>    pm25 = 35</a:t>
            </a:r>
          </a:p>
          <a:p>
            <a:r>
              <a:rPr lang="es-ES" sz="1400" dirty="0">
                <a:solidFill>
                  <a:schemeClr val="tx1"/>
                </a:solidFill>
              </a:rPr>
              <a:t>    </a:t>
            </a:r>
            <a:r>
              <a:rPr lang="es-ES" sz="1400" dirty="0" err="1">
                <a:solidFill>
                  <a:schemeClr val="tx1"/>
                </a:solidFill>
              </a:rPr>
              <a:t>latitude</a:t>
            </a:r>
            <a:r>
              <a:rPr lang="es-ES" sz="1400" dirty="0">
                <a:solidFill>
                  <a:schemeClr val="tx1"/>
                </a:solidFill>
              </a:rPr>
              <a:t> = 37.7749</a:t>
            </a:r>
          </a:p>
          <a:p>
            <a:r>
              <a:rPr lang="es-ES" sz="1400" dirty="0">
                <a:solidFill>
                  <a:schemeClr val="tx1"/>
                </a:solidFill>
              </a:rPr>
              <a:t>    </a:t>
            </a:r>
            <a:r>
              <a:rPr lang="es-ES" sz="1400" dirty="0" err="1">
                <a:solidFill>
                  <a:schemeClr val="tx1"/>
                </a:solidFill>
              </a:rPr>
              <a:t>longitude</a:t>
            </a:r>
            <a:r>
              <a:rPr lang="es-ES" sz="1400" dirty="0">
                <a:solidFill>
                  <a:schemeClr val="tx1"/>
                </a:solidFill>
              </a:rPr>
              <a:t> = -122.4194</a:t>
            </a:r>
          </a:p>
          <a:p>
            <a:r>
              <a:rPr lang="es-ES" sz="1400" dirty="0">
                <a:solidFill>
                  <a:schemeClr val="tx1"/>
                </a:solidFill>
              </a:rPr>
              <a:t>}</a:t>
            </a:r>
          </a:p>
        </p:txBody>
      </p:sp>
      <p:pic>
        <p:nvPicPr>
          <p:cNvPr id="8" name="Imagen 7" descr="Logotipo, Icono&#10;&#10;Descripción generada automáticamente">
            <a:extLst>
              <a:ext uri="{FF2B5EF4-FFF2-40B4-BE49-F238E27FC236}">
                <a16:creationId xmlns:a16="http://schemas.microsoft.com/office/drawing/2014/main" id="{6432601B-5381-1067-FFB3-37F9502BCD83}"/>
              </a:ext>
            </a:extLst>
          </p:cNvPr>
          <p:cNvPicPr>
            <a:picLocks noChangeAspect="1"/>
          </p:cNvPicPr>
          <p:nvPr/>
        </p:nvPicPr>
        <p:blipFill>
          <a:blip r:embed="rId4"/>
          <a:stretch>
            <a:fillRect/>
          </a:stretch>
        </p:blipFill>
        <p:spPr>
          <a:xfrm>
            <a:off x="561186" y="3644575"/>
            <a:ext cx="2374052" cy="2374052"/>
          </a:xfrm>
          <a:prstGeom prst="rect">
            <a:avLst/>
          </a:prstGeom>
        </p:spPr>
      </p:pic>
      <p:sp>
        <p:nvSpPr>
          <p:cNvPr id="11" name="Flecha: hacia abajo 10">
            <a:extLst>
              <a:ext uri="{FF2B5EF4-FFF2-40B4-BE49-F238E27FC236}">
                <a16:creationId xmlns:a16="http://schemas.microsoft.com/office/drawing/2014/main" id="{89F3B7C3-801A-9C87-0B8F-18DA82C4F58C}"/>
              </a:ext>
            </a:extLst>
          </p:cNvPr>
          <p:cNvSpPr/>
          <p:nvPr/>
        </p:nvSpPr>
        <p:spPr>
          <a:xfrm>
            <a:off x="7879976" y="3290047"/>
            <a:ext cx="717177" cy="1219200"/>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7EDEC03A-1968-3590-CB9B-B6E8ED0C5A40}"/>
              </a:ext>
            </a:extLst>
          </p:cNvPr>
          <p:cNvSpPr txBox="1"/>
          <p:nvPr/>
        </p:nvSpPr>
        <p:spPr>
          <a:xfrm>
            <a:off x="8783781" y="3445523"/>
            <a:ext cx="3345466" cy="923330"/>
          </a:xfrm>
          <a:prstGeom prst="rect">
            <a:avLst/>
          </a:prstGeom>
          <a:noFill/>
        </p:spPr>
        <p:txBody>
          <a:bodyPr wrap="square" rtlCol="0">
            <a:spAutoFit/>
          </a:bodyPr>
          <a:lstStyle/>
          <a:p>
            <a:r>
              <a:rPr lang="es-ES" dirty="0">
                <a:solidFill>
                  <a:schemeClr val="bg1"/>
                </a:solidFill>
                <a:latin typeface="+mj-lt"/>
              </a:rPr>
              <a:t>Se envía mediante una petición POST HTTP al controlador de </a:t>
            </a:r>
            <a:r>
              <a:rPr lang="es-ES" dirty="0" err="1">
                <a:solidFill>
                  <a:schemeClr val="bg1"/>
                </a:solidFill>
                <a:latin typeface="+mj-lt"/>
              </a:rPr>
              <a:t>SpringBoot</a:t>
            </a:r>
            <a:endParaRPr lang="es-ES" dirty="0">
              <a:solidFill>
                <a:schemeClr val="bg1"/>
              </a:solidFill>
              <a:latin typeface="+mj-lt"/>
            </a:endParaRPr>
          </a:p>
        </p:txBody>
      </p:sp>
      <p:cxnSp>
        <p:nvCxnSpPr>
          <p:cNvPr id="16" name="Conector: angular 15">
            <a:extLst>
              <a:ext uri="{FF2B5EF4-FFF2-40B4-BE49-F238E27FC236}">
                <a16:creationId xmlns:a16="http://schemas.microsoft.com/office/drawing/2014/main" id="{C1046D69-A3A8-83F6-D69F-35D43F3ED743}"/>
              </a:ext>
            </a:extLst>
          </p:cNvPr>
          <p:cNvCxnSpPr>
            <a:stCxn id="7" idx="1"/>
            <a:endCxn id="8" idx="3"/>
          </p:cNvCxnSpPr>
          <p:nvPr/>
        </p:nvCxnSpPr>
        <p:spPr>
          <a:xfrm rot="10800000">
            <a:off x="2935238" y="4831602"/>
            <a:ext cx="3059948" cy="603053"/>
          </a:xfrm>
          <a:prstGeom prst="bentConnector3">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CuadroTexto 16">
            <a:extLst>
              <a:ext uri="{FF2B5EF4-FFF2-40B4-BE49-F238E27FC236}">
                <a16:creationId xmlns:a16="http://schemas.microsoft.com/office/drawing/2014/main" id="{6EB9D5AD-06D0-8EDC-FD33-C946C8B6E706}"/>
              </a:ext>
            </a:extLst>
          </p:cNvPr>
          <p:cNvSpPr txBox="1"/>
          <p:nvPr/>
        </p:nvSpPr>
        <p:spPr>
          <a:xfrm>
            <a:off x="3121866" y="4053190"/>
            <a:ext cx="2959983" cy="646331"/>
          </a:xfrm>
          <a:prstGeom prst="rect">
            <a:avLst/>
          </a:prstGeom>
          <a:noFill/>
        </p:spPr>
        <p:txBody>
          <a:bodyPr wrap="square" rtlCol="0">
            <a:spAutoFit/>
          </a:bodyPr>
          <a:lstStyle/>
          <a:p>
            <a:r>
              <a:rPr lang="es-ES" dirty="0">
                <a:solidFill>
                  <a:schemeClr val="bg1"/>
                </a:solidFill>
                <a:latin typeface="+mj-lt"/>
              </a:rPr>
              <a:t>Se insertan los datos en la Base de Datos MySQL</a:t>
            </a:r>
          </a:p>
        </p:txBody>
      </p:sp>
    </p:spTree>
    <p:extLst>
      <p:ext uri="{BB962C8B-B14F-4D97-AF65-F5344CB8AC3E}">
        <p14:creationId xmlns:p14="http://schemas.microsoft.com/office/powerpoint/2010/main" val="1130560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EE2415-42E4-E8CF-F5A5-A3F8720562E4}"/>
              </a:ext>
            </a:extLst>
          </p:cNvPr>
          <p:cNvSpPr>
            <a:spLocks noGrp="1"/>
          </p:cNvSpPr>
          <p:nvPr>
            <p:ph type="title"/>
          </p:nvPr>
        </p:nvSpPr>
        <p:spPr>
          <a:xfrm>
            <a:off x="134471" y="1141755"/>
            <a:ext cx="10166363" cy="1164882"/>
          </a:xfrm>
        </p:spPr>
        <p:txBody>
          <a:bodyPr/>
          <a:lstStyle/>
          <a:p>
            <a:r>
              <a:rPr lang="es-ES" sz="3600" b="1" dirty="0" err="1"/>
              <a:t>Frontend</a:t>
            </a:r>
            <a:r>
              <a:rPr lang="es-ES" sz="3600" b="1" dirty="0"/>
              <a:t> (</a:t>
            </a:r>
            <a:r>
              <a:rPr lang="es-ES" sz="3600" b="1" dirty="0" err="1"/>
              <a:t>SpringBoot</a:t>
            </a:r>
            <a:r>
              <a:rPr lang="es-ES" sz="3600" b="1" dirty="0"/>
              <a:t> + </a:t>
            </a:r>
            <a:r>
              <a:rPr lang="es-ES" sz="3600" b="1" dirty="0" err="1"/>
              <a:t>Thymeleaf</a:t>
            </a:r>
            <a:r>
              <a:rPr lang="es-ES" sz="3600" b="1" dirty="0"/>
              <a:t>)</a:t>
            </a:r>
            <a:endParaRPr lang="es-ES" sz="3600" dirty="0"/>
          </a:p>
        </p:txBody>
      </p:sp>
      <p:sp>
        <p:nvSpPr>
          <p:cNvPr id="4" name="Marcador de texto 3">
            <a:extLst>
              <a:ext uri="{FF2B5EF4-FFF2-40B4-BE49-F238E27FC236}">
                <a16:creationId xmlns:a16="http://schemas.microsoft.com/office/drawing/2014/main" id="{5D41FE2E-7ADD-8CCD-D48F-313974254198}"/>
              </a:ext>
            </a:extLst>
          </p:cNvPr>
          <p:cNvSpPr>
            <a:spLocks noGrp="1"/>
          </p:cNvSpPr>
          <p:nvPr>
            <p:ph type="body" sz="quarter" idx="28"/>
          </p:nvPr>
        </p:nvSpPr>
        <p:spPr>
          <a:xfrm>
            <a:off x="852132" y="2497060"/>
            <a:ext cx="6888665" cy="4094263"/>
          </a:xfrm>
        </p:spPr>
        <p:txBody>
          <a:bodyPr/>
          <a:lstStyle/>
          <a:p>
            <a:pPr marL="0" indent="0">
              <a:buNone/>
            </a:pPr>
            <a:r>
              <a:rPr lang="es-ES" sz="1400" dirty="0" err="1">
                <a:latin typeface="+mj-lt"/>
              </a:rPr>
              <a:t>SpringBoot</a:t>
            </a:r>
            <a:r>
              <a:rPr lang="es-ES" sz="1400" dirty="0">
                <a:latin typeface="+mj-lt"/>
              </a:rPr>
              <a:t> implementa de forma nativa el patrón de diseño MVC (Modelo-Vista-</a:t>
            </a:r>
            <a:r>
              <a:rPr lang="es-ES" sz="1400" dirty="0" err="1">
                <a:latin typeface="+mj-lt"/>
              </a:rPr>
              <a:t>Contolador</a:t>
            </a:r>
            <a:r>
              <a:rPr lang="es-ES" sz="1400" dirty="0">
                <a:latin typeface="+mj-lt"/>
              </a:rPr>
              <a:t>) que es el utilizado junto a la arquitectura SSR (Server </a:t>
            </a:r>
            <a:r>
              <a:rPr lang="es-ES" sz="1400" dirty="0" err="1">
                <a:latin typeface="+mj-lt"/>
              </a:rPr>
              <a:t>Side</a:t>
            </a:r>
            <a:r>
              <a:rPr lang="es-ES" sz="1400" dirty="0">
                <a:latin typeface="+mj-lt"/>
              </a:rPr>
              <a:t> </a:t>
            </a:r>
            <a:r>
              <a:rPr lang="es-ES" sz="1400" dirty="0" err="1">
                <a:latin typeface="+mj-lt"/>
              </a:rPr>
              <a:t>Rendering</a:t>
            </a:r>
            <a:r>
              <a:rPr lang="es-ES" sz="1400" dirty="0">
                <a:latin typeface="+mj-lt"/>
              </a:rPr>
              <a:t>) para mostrar los datos mediante una aplicación web.</a:t>
            </a:r>
          </a:p>
          <a:p>
            <a:pPr marL="0" indent="0">
              <a:buNone/>
            </a:pPr>
            <a:r>
              <a:rPr lang="es-ES" sz="1400" dirty="0">
                <a:latin typeface="+mj-lt"/>
              </a:rPr>
              <a:t>SSR no es más que una arquitectura enfocada a que todo el contenido HTML se genere en el servidor y se sirva de forma directa al cliente, otorga menos dinamismo que otras arquitecturas como REST, aunque se pueden combinar como se detallará próximamente.</a:t>
            </a:r>
          </a:p>
          <a:p>
            <a:pPr marL="0" indent="0">
              <a:buNone/>
            </a:pPr>
            <a:r>
              <a:rPr lang="es-ES" sz="1400" dirty="0">
                <a:latin typeface="+mj-lt"/>
              </a:rPr>
              <a:t>Para generar el contenido HTML desde el servidor, y siguiendo el patrón MVC se ha utilizado el motor de plantillas </a:t>
            </a:r>
            <a:r>
              <a:rPr lang="es-ES" sz="1400" dirty="0" err="1">
                <a:latin typeface="+mj-lt"/>
              </a:rPr>
              <a:t>Thymeleaf</a:t>
            </a:r>
            <a:r>
              <a:rPr lang="es-ES" sz="1400" dirty="0">
                <a:latin typeface="+mj-lt"/>
              </a:rPr>
              <a:t> que es capaz de comunicarse con objetos Java.</a:t>
            </a:r>
          </a:p>
          <a:p>
            <a:pPr marL="0" indent="0">
              <a:buNone/>
            </a:pPr>
            <a:endParaRPr lang="es-ES" dirty="0"/>
          </a:p>
        </p:txBody>
      </p:sp>
      <p:sp>
        <p:nvSpPr>
          <p:cNvPr id="5" name="Marcador de pie de página 4">
            <a:extLst>
              <a:ext uri="{FF2B5EF4-FFF2-40B4-BE49-F238E27FC236}">
                <a16:creationId xmlns:a16="http://schemas.microsoft.com/office/drawing/2014/main" id="{2CFB0C7F-BBD1-255F-6BB1-A0770B652B9B}"/>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C979887E-02CD-A0D4-1018-7F674086094E}"/>
              </a:ext>
            </a:extLst>
          </p:cNvPr>
          <p:cNvSpPr>
            <a:spLocks noGrp="1"/>
          </p:cNvSpPr>
          <p:nvPr>
            <p:ph type="sldNum" sz="quarter" idx="12"/>
          </p:nvPr>
        </p:nvSpPr>
        <p:spPr/>
        <p:txBody>
          <a:bodyPr/>
          <a:lstStyle/>
          <a:p>
            <a:pPr rtl="0"/>
            <a:fld id="{FE024F78-56A6-7740-B68D-8D4D026EDF3F}" type="slidenum">
              <a:rPr lang="es-ES" noProof="0" smtClean="0"/>
              <a:pPr rtl="0"/>
              <a:t>26</a:t>
            </a:fld>
            <a:endParaRPr lang="es-ES" noProof="0"/>
          </a:p>
        </p:txBody>
      </p:sp>
      <p:pic>
        <p:nvPicPr>
          <p:cNvPr id="7" name="Imagen 6" descr="Logotipo&#10;&#10;Descripción generada automáticamente">
            <a:extLst>
              <a:ext uri="{FF2B5EF4-FFF2-40B4-BE49-F238E27FC236}">
                <a16:creationId xmlns:a16="http://schemas.microsoft.com/office/drawing/2014/main" id="{851F8DC6-8335-8EE4-B931-33256D741977}"/>
              </a:ext>
            </a:extLst>
          </p:cNvPr>
          <p:cNvPicPr>
            <a:picLocks noChangeAspect="1"/>
          </p:cNvPicPr>
          <p:nvPr/>
        </p:nvPicPr>
        <p:blipFill>
          <a:blip r:embed="rId2"/>
          <a:stretch>
            <a:fillRect/>
          </a:stretch>
        </p:blipFill>
        <p:spPr>
          <a:xfrm>
            <a:off x="8998402" y="5002306"/>
            <a:ext cx="3028338" cy="571458"/>
          </a:xfrm>
          <a:prstGeom prst="rect">
            <a:avLst/>
          </a:prstGeom>
        </p:spPr>
      </p:pic>
      <p:pic>
        <p:nvPicPr>
          <p:cNvPr id="9" name="Imagen 8">
            <a:extLst>
              <a:ext uri="{FF2B5EF4-FFF2-40B4-BE49-F238E27FC236}">
                <a16:creationId xmlns:a16="http://schemas.microsoft.com/office/drawing/2014/main" id="{0FFF54E1-AC0D-F89E-022F-70CA26F00D90}"/>
              </a:ext>
            </a:extLst>
          </p:cNvPr>
          <p:cNvPicPr>
            <a:picLocks noChangeAspect="1"/>
          </p:cNvPicPr>
          <p:nvPr/>
        </p:nvPicPr>
        <p:blipFill>
          <a:blip r:embed="rId3"/>
          <a:stretch>
            <a:fillRect/>
          </a:stretch>
        </p:blipFill>
        <p:spPr>
          <a:xfrm>
            <a:off x="8967613" y="1855694"/>
            <a:ext cx="3059127" cy="2265455"/>
          </a:xfrm>
          <a:prstGeom prst="rect">
            <a:avLst/>
          </a:prstGeom>
        </p:spPr>
      </p:pic>
    </p:spTree>
    <p:extLst>
      <p:ext uri="{BB962C8B-B14F-4D97-AF65-F5344CB8AC3E}">
        <p14:creationId xmlns:p14="http://schemas.microsoft.com/office/powerpoint/2010/main" val="3515442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80C3-45F3-82E2-CF87-B3DC2623A36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C55395-CDCE-3591-E2CF-B4121FE0DD8D}"/>
              </a:ext>
            </a:extLst>
          </p:cNvPr>
          <p:cNvSpPr>
            <a:spLocks noGrp="1"/>
          </p:cNvSpPr>
          <p:nvPr>
            <p:ph type="title"/>
          </p:nvPr>
        </p:nvSpPr>
        <p:spPr/>
        <p:txBody>
          <a:bodyPr/>
          <a:lstStyle/>
          <a:p>
            <a:r>
              <a:rPr lang="es-ES" b="1" dirty="0" err="1"/>
              <a:t>Frontend</a:t>
            </a:r>
            <a:r>
              <a:rPr lang="es-ES" b="1" dirty="0"/>
              <a:t> (</a:t>
            </a:r>
            <a:r>
              <a:rPr lang="es-ES" b="1" dirty="0" err="1"/>
              <a:t>SpringBoot</a:t>
            </a:r>
            <a:r>
              <a:rPr lang="es-ES" b="1" dirty="0"/>
              <a:t> + </a:t>
            </a:r>
            <a:r>
              <a:rPr lang="es-ES" b="1" dirty="0" err="1"/>
              <a:t>Thymeleaf</a:t>
            </a:r>
            <a:r>
              <a:rPr lang="es-ES" b="1" dirty="0"/>
              <a:t>)</a:t>
            </a:r>
          </a:p>
        </p:txBody>
      </p:sp>
      <p:sp>
        <p:nvSpPr>
          <p:cNvPr id="5" name="Marcador de pie de página 4">
            <a:extLst>
              <a:ext uri="{FF2B5EF4-FFF2-40B4-BE49-F238E27FC236}">
                <a16:creationId xmlns:a16="http://schemas.microsoft.com/office/drawing/2014/main" id="{F8805B83-69F6-FC5B-51DD-9D4C1E46F175}"/>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28A9053A-8E09-CE21-7EEE-703F1E55D7E1}"/>
              </a:ext>
            </a:extLst>
          </p:cNvPr>
          <p:cNvSpPr>
            <a:spLocks noGrp="1"/>
          </p:cNvSpPr>
          <p:nvPr>
            <p:ph type="sldNum" sz="quarter" idx="12"/>
          </p:nvPr>
        </p:nvSpPr>
        <p:spPr/>
        <p:txBody>
          <a:bodyPr/>
          <a:lstStyle/>
          <a:p>
            <a:pPr rtl="0"/>
            <a:fld id="{FE024F78-56A6-7740-B68D-8D4D026EDF3F}" type="slidenum">
              <a:rPr lang="es-ES" noProof="0" smtClean="0"/>
              <a:pPr rtl="0"/>
              <a:t>27</a:t>
            </a:fld>
            <a:endParaRPr lang="es-ES" noProof="0"/>
          </a:p>
        </p:txBody>
      </p:sp>
      <p:sp>
        <p:nvSpPr>
          <p:cNvPr id="9" name="Marcador de texto 27">
            <a:extLst>
              <a:ext uri="{FF2B5EF4-FFF2-40B4-BE49-F238E27FC236}">
                <a16:creationId xmlns:a16="http://schemas.microsoft.com/office/drawing/2014/main" id="{C3CC751B-08D6-EBF0-083B-E8FB6D52A657}"/>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639649A8-1E45-CF29-47C4-CA991672FB38}"/>
              </a:ext>
            </a:extLst>
          </p:cNvPr>
          <p:cNvSpPr txBox="1">
            <a:spLocks/>
          </p:cNvSpPr>
          <p:nvPr/>
        </p:nvSpPr>
        <p:spPr>
          <a:xfrm>
            <a:off x="535709" y="1651506"/>
            <a:ext cx="1109287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Todo el </a:t>
            </a:r>
            <a:r>
              <a:rPr lang="es-ES" sz="2000" dirty="0" err="1">
                <a:solidFill>
                  <a:schemeClr val="bg1"/>
                </a:solidFill>
              </a:rPr>
              <a:t>frontend</a:t>
            </a:r>
            <a:r>
              <a:rPr lang="es-ES" sz="2000" dirty="0">
                <a:solidFill>
                  <a:schemeClr val="bg1"/>
                </a:solidFill>
              </a:rPr>
              <a:t> de la aplicación web ha sido implementado de esta forma, poniendo de ejemplo la URL principal:</a:t>
            </a:r>
          </a:p>
        </p:txBody>
      </p:sp>
      <p:pic>
        <p:nvPicPr>
          <p:cNvPr id="4" name="Imagen 3">
            <a:extLst>
              <a:ext uri="{FF2B5EF4-FFF2-40B4-BE49-F238E27FC236}">
                <a16:creationId xmlns:a16="http://schemas.microsoft.com/office/drawing/2014/main" id="{04C0C573-DA96-E29A-1B3E-530347E69B94}"/>
              </a:ext>
            </a:extLst>
          </p:cNvPr>
          <p:cNvPicPr>
            <a:picLocks noChangeAspect="1"/>
          </p:cNvPicPr>
          <p:nvPr/>
        </p:nvPicPr>
        <p:blipFill>
          <a:blip r:embed="rId2"/>
          <a:stretch>
            <a:fillRect/>
          </a:stretch>
        </p:blipFill>
        <p:spPr>
          <a:xfrm>
            <a:off x="535709" y="2514867"/>
            <a:ext cx="5878657" cy="3491486"/>
          </a:xfrm>
          <a:prstGeom prst="rect">
            <a:avLst/>
          </a:prstGeom>
        </p:spPr>
      </p:pic>
      <p:sp>
        <p:nvSpPr>
          <p:cNvPr id="8" name="Marcador de texto 27">
            <a:extLst>
              <a:ext uri="{FF2B5EF4-FFF2-40B4-BE49-F238E27FC236}">
                <a16:creationId xmlns:a16="http://schemas.microsoft.com/office/drawing/2014/main" id="{C1A1F632-9147-D5A0-79FE-88204ABE59CD}"/>
              </a:ext>
            </a:extLst>
          </p:cNvPr>
          <p:cNvSpPr txBox="1">
            <a:spLocks/>
          </p:cNvSpPr>
          <p:nvPr/>
        </p:nvSpPr>
        <p:spPr>
          <a:xfrm>
            <a:off x="6501784" y="2514867"/>
            <a:ext cx="5527857"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1800" dirty="0">
                <a:solidFill>
                  <a:schemeClr val="bg1"/>
                </a:solidFill>
              </a:rPr>
              <a:t>En la página principal se indica si la placa se encuentra conectada y midiendo. </a:t>
            </a:r>
          </a:p>
          <a:p>
            <a:pPr algn="just"/>
            <a:r>
              <a:rPr lang="es-ES" sz="1800" dirty="0">
                <a:solidFill>
                  <a:schemeClr val="bg1"/>
                </a:solidFill>
              </a:rPr>
              <a:t>Esto se hace de forma dinámica añadiendo el estado que se encuentra en la base de datos como atributo al modelo (</a:t>
            </a:r>
            <a:r>
              <a:rPr lang="es-ES" sz="1800" dirty="0" err="1">
                <a:solidFill>
                  <a:schemeClr val="bg1"/>
                </a:solidFill>
              </a:rPr>
              <a:t>Model</a:t>
            </a:r>
            <a:r>
              <a:rPr lang="es-ES" sz="1800" dirty="0">
                <a:solidFill>
                  <a:schemeClr val="bg1"/>
                </a:solidFill>
              </a:rPr>
              <a:t> </a:t>
            </a:r>
            <a:r>
              <a:rPr lang="es-ES" sz="1800" dirty="0" err="1">
                <a:solidFill>
                  <a:schemeClr val="bg1"/>
                </a:solidFill>
              </a:rPr>
              <a:t>model</a:t>
            </a:r>
            <a:r>
              <a:rPr lang="es-ES" sz="1800" dirty="0">
                <a:solidFill>
                  <a:schemeClr val="bg1"/>
                </a:solidFill>
              </a:rPr>
              <a:t>).</a:t>
            </a:r>
          </a:p>
          <a:p>
            <a:pPr algn="just"/>
            <a:r>
              <a:rPr lang="es-ES" sz="1800" dirty="0">
                <a:solidFill>
                  <a:schemeClr val="bg1"/>
                </a:solidFill>
              </a:rPr>
              <a:t>En función del estado también se utilizará un texto (conectado/desconectado) y un color distinto, que también se transfieren al modelo (plantilla </a:t>
            </a:r>
            <a:r>
              <a:rPr lang="es-ES" sz="1800" dirty="0" err="1">
                <a:solidFill>
                  <a:schemeClr val="bg1"/>
                </a:solidFill>
              </a:rPr>
              <a:t>Thymeleaf</a:t>
            </a:r>
            <a:r>
              <a:rPr lang="es-ES" sz="1800" dirty="0">
                <a:solidFill>
                  <a:schemeClr val="bg1"/>
                </a:solidFill>
              </a:rPr>
              <a:t>) como atributos.</a:t>
            </a:r>
          </a:p>
        </p:txBody>
      </p:sp>
    </p:spTree>
    <p:extLst>
      <p:ext uri="{BB962C8B-B14F-4D97-AF65-F5344CB8AC3E}">
        <p14:creationId xmlns:p14="http://schemas.microsoft.com/office/powerpoint/2010/main" val="901956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8924-E324-9DFE-CA68-BC97F1B8FE6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9F6FB27-DB77-1D3F-6371-5E3AA966C9DE}"/>
              </a:ext>
            </a:extLst>
          </p:cNvPr>
          <p:cNvSpPr>
            <a:spLocks noGrp="1"/>
          </p:cNvSpPr>
          <p:nvPr>
            <p:ph type="title"/>
          </p:nvPr>
        </p:nvSpPr>
        <p:spPr/>
        <p:txBody>
          <a:bodyPr/>
          <a:lstStyle/>
          <a:p>
            <a:r>
              <a:rPr lang="es-ES" b="1" dirty="0" err="1"/>
              <a:t>Frontend</a:t>
            </a:r>
            <a:r>
              <a:rPr lang="es-ES" b="1" dirty="0"/>
              <a:t> (</a:t>
            </a:r>
            <a:r>
              <a:rPr lang="es-ES" b="1" dirty="0" err="1"/>
              <a:t>SpringBoot</a:t>
            </a:r>
            <a:r>
              <a:rPr lang="es-ES" b="1" dirty="0"/>
              <a:t> + </a:t>
            </a:r>
            <a:r>
              <a:rPr lang="es-ES" b="1" dirty="0" err="1"/>
              <a:t>Thymeleaf</a:t>
            </a:r>
            <a:r>
              <a:rPr lang="es-ES" b="1" dirty="0"/>
              <a:t>)</a:t>
            </a:r>
          </a:p>
        </p:txBody>
      </p:sp>
      <p:sp>
        <p:nvSpPr>
          <p:cNvPr id="5" name="Marcador de pie de página 4">
            <a:extLst>
              <a:ext uri="{FF2B5EF4-FFF2-40B4-BE49-F238E27FC236}">
                <a16:creationId xmlns:a16="http://schemas.microsoft.com/office/drawing/2014/main" id="{583D0E7C-880A-B81D-6D2E-0287B0B39B01}"/>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90E19536-5EB5-D681-1BDA-96F4DDE0500D}"/>
              </a:ext>
            </a:extLst>
          </p:cNvPr>
          <p:cNvSpPr>
            <a:spLocks noGrp="1"/>
          </p:cNvSpPr>
          <p:nvPr>
            <p:ph type="sldNum" sz="quarter" idx="12"/>
          </p:nvPr>
        </p:nvSpPr>
        <p:spPr/>
        <p:txBody>
          <a:bodyPr/>
          <a:lstStyle/>
          <a:p>
            <a:pPr rtl="0"/>
            <a:fld id="{FE024F78-56A6-7740-B68D-8D4D026EDF3F}" type="slidenum">
              <a:rPr lang="es-ES" noProof="0" smtClean="0"/>
              <a:pPr rtl="0"/>
              <a:t>28</a:t>
            </a:fld>
            <a:endParaRPr lang="es-ES" noProof="0"/>
          </a:p>
        </p:txBody>
      </p:sp>
      <p:sp>
        <p:nvSpPr>
          <p:cNvPr id="9" name="Marcador de texto 27">
            <a:extLst>
              <a:ext uri="{FF2B5EF4-FFF2-40B4-BE49-F238E27FC236}">
                <a16:creationId xmlns:a16="http://schemas.microsoft.com/office/drawing/2014/main" id="{1415D1B5-4D96-24C8-DE42-03EC7799E685}"/>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29E1D9AB-2C9E-29E6-0788-CF36C7602085}"/>
              </a:ext>
            </a:extLst>
          </p:cNvPr>
          <p:cNvSpPr txBox="1">
            <a:spLocks/>
          </p:cNvSpPr>
          <p:nvPr/>
        </p:nvSpPr>
        <p:spPr>
          <a:xfrm>
            <a:off x="535709" y="1651505"/>
            <a:ext cx="11092873" cy="410383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En la plantilla </a:t>
            </a:r>
            <a:r>
              <a:rPr lang="es-ES" sz="2000" dirty="0" err="1">
                <a:solidFill>
                  <a:schemeClr val="bg1"/>
                </a:solidFill>
              </a:rPr>
              <a:t>Thymeleaf</a:t>
            </a:r>
            <a:r>
              <a:rPr lang="es-ES" sz="2000" dirty="0">
                <a:solidFill>
                  <a:schemeClr val="bg1"/>
                </a:solidFill>
              </a:rPr>
              <a:t> estos atributos se recogen mediante propiedades que comienzan con el prefijo “</a:t>
            </a:r>
            <a:r>
              <a:rPr lang="es-ES" sz="2000" dirty="0" err="1">
                <a:solidFill>
                  <a:schemeClr val="bg1"/>
                </a:solidFill>
              </a:rPr>
              <a:t>th</a:t>
            </a:r>
            <a:r>
              <a:rPr lang="es-ES" sz="2000" dirty="0">
                <a:solidFill>
                  <a:schemeClr val="bg1"/>
                </a:solidFill>
              </a:rPr>
              <a:t>:”. </a:t>
            </a:r>
            <a:r>
              <a:rPr lang="es-ES" sz="2000" dirty="0" err="1">
                <a:solidFill>
                  <a:schemeClr val="bg1"/>
                </a:solidFill>
              </a:rPr>
              <a:t>Thymeleaf</a:t>
            </a:r>
            <a:r>
              <a:rPr lang="es-ES" sz="2000" dirty="0">
                <a:solidFill>
                  <a:schemeClr val="bg1"/>
                </a:solidFill>
              </a:rPr>
              <a:t> también permite sentencias de muchos tipos, como por ejemplo condicionales como “</a:t>
            </a:r>
            <a:r>
              <a:rPr lang="es-ES" sz="2000" dirty="0" err="1">
                <a:solidFill>
                  <a:schemeClr val="bg1"/>
                </a:solidFill>
              </a:rPr>
              <a:t>th:if</a:t>
            </a:r>
            <a:r>
              <a:rPr lang="es-ES" sz="2000" dirty="0">
                <a:solidFill>
                  <a:schemeClr val="bg1"/>
                </a:solidFill>
              </a:rPr>
              <a:t>” tal y como se aprecia en el ejemplo.</a:t>
            </a: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endParaRPr lang="es-ES" sz="2000" dirty="0">
              <a:solidFill>
                <a:schemeClr val="bg1"/>
              </a:solidFill>
            </a:endParaRPr>
          </a:p>
          <a:p>
            <a:pPr algn="just"/>
            <a:r>
              <a:rPr lang="es-ES" sz="2000" dirty="0">
                <a:solidFill>
                  <a:schemeClr val="bg1"/>
                </a:solidFill>
              </a:rPr>
              <a:t>En función del estado se mostrará una imagen u otra en tiempo real cada vez que se cargue la página.</a:t>
            </a:r>
          </a:p>
        </p:txBody>
      </p:sp>
      <p:pic>
        <p:nvPicPr>
          <p:cNvPr id="7" name="Imagen 6">
            <a:extLst>
              <a:ext uri="{FF2B5EF4-FFF2-40B4-BE49-F238E27FC236}">
                <a16:creationId xmlns:a16="http://schemas.microsoft.com/office/drawing/2014/main" id="{C82032D3-3353-85C8-E2E6-A659B225BF49}"/>
              </a:ext>
            </a:extLst>
          </p:cNvPr>
          <p:cNvPicPr>
            <a:picLocks noChangeAspect="1"/>
          </p:cNvPicPr>
          <p:nvPr/>
        </p:nvPicPr>
        <p:blipFill>
          <a:blip r:embed="rId2"/>
          <a:stretch>
            <a:fillRect/>
          </a:stretch>
        </p:blipFill>
        <p:spPr>
          <a:xfrm>
            <a:off x="842962" y="3024392"/>
            <a:ext cx="10506075" cy="2076450"/>
          </a:xfrm>
          <a:prstGeom prst="rect">
            <a:avLst/>
          </a:prstGeom>
        </p:spPr>
      </p:pic>
    </p:spTree>
    <p:extLst>
      <p:ext uri="{BB962C8B-B14F-4D97-AF65-F5344CB8AC3E}">
        <p14:creationId xmlns:p14="http://schemas.microsoft.com/office/powerpoint/2010/main" val="3209729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FDD8B-8E51-D233-2B36-00ACFEA464DC}"/>
              </a:ext>
            </a:extLst>
          </p:cNvPr>
          <p:cNvSpPr>
            <a:spLocks noGrp="1"/>
          </p:cNvSpPr>
          <p:nvPr>
            <p:ph type="title"/>
          </p:nvPr>
        </p:nvSpPr>
        <p:spPr>
          <a:xfrm>
            <a:off x="80683" y="1562944"/>
            <a:ext cx="6391836" cy="1358678"/>
          </a:xfrm>
        </p:spPr>
        <p:txBody>
          <a:bodyPr/>
          <a:lstStyle/>
          <a:p>
            <a:r>
              <a:rPr lang="es-ES" sz="3600" b="1" dirty="0" err="1"/>
              <a:t>Frontend</a:t>
            </a:r>
            <a:r>
              <a:rPr lang="es-ES" sz="3600" b="1" dirty="0"/>
              <a:t> (</a:t>
            </a:r>
            <a:r>
              <a:rPr lang="es-ES" sz="3600" b="1" dirty="0" err="1"/>
              <a:t>SpringBoot</a:t>
            </a:r>
            <a:r>
              <a:rPr lang="es-ES" sz="3600" b="1" dirty="0"/>
              <a:t> + </a:t>
            </a:r>
            <a:r>
              <a:rPr lang="es-ES" sz="3600" b="1" dirty="0" err="1"/>
              <a:t>Thymeleaf</a:t>
            </a:r>
            <a:r>
              <a:rPr lang="es-ES" sz="3600" b="1" dirty="0"/>
              <a:t>)</a:t>
            </a:r>
            <a:endParaRPr lang="es-ES" sz="3600" dirty="0"/>
          </a:p>
        </p:txBody>
      </p:sp>
      <p:sp>
        <p:nvSpPr>
          <p:cNvPr id="3" name="Marcador de texto 2">
            <a:extLst>
              <a:ext uri="{FF2B5EF4-FFF2-40B4-BE49-F238E27FC236}">
                <a16:creationId xmlns:a16="http://schemas.microsoft.com/office/drawing/2014/main" id="{0FC23C40-2E20-1DFA-E56F-ED0CD9772A6F}"/>
              </a:ext>
            </a:extLst>
          </p:cNvPr>
          <p:cNvSpPr>
            <a:spLocks noGrp="1"/>
          </p:cNvSpPr>
          <p:nvPr>
            <p:ph type="body" sz="quarter" idx="13"/>
          </p:nvPr>
        </p:nvSpPr>
        <p:spPr>
          <a:xfrm>
            <a:off x="200025" y="3220515"/>
            <a:ext cx="5618069" cy="3108567"/>
          </a:xfrm>
        </p:spPr>
        <p:txBody>
          <a:bodyPr/>
          <a:lstStyle/>
          <a:p>
            <a:pPr algn="just"/>
            <a:r>
              <a:rPr lang="es-ES" sz="1400" dirty="0">
                <a:solidFill>
                  <a:schemeClr val="bg1"/>
                </a:solidFill>
                <a:latin typeface="+mj-lt"/>
              </a:rPr>
              <a:t>Además de SSR para la aplicación web se ha utilizado también en ciertas partes de la misma arquitectura REST para cargar los datos de partículas en tiempo real.</a:t>
            </a:r>
          </a:p>
          <a:p>
            <a:pPr algn="just"/>
            <a:r>
              <a:rPr lang="es-ES" sz="1400" dirty="0">
                <a:solidFill>
                  <a:schemeClr val="bg1"/>
                </a:solidFill>
                <a:latin typeface="+mj-lt"/>
              </a:rPr>
              <a:t>Es el caso por ejemplo del área de datos recientes (url: /datos-recientes). Esta área está diseñada para visualizar en tiempo real las mediciones que la placa ESP32 realice, por lo cual es necesario que se recarguen los datos cada ciertos segundos.</a:t>
            </a:r>
          </a:p>
          <a:p>
            <a:pPr algn="just"/>
            <a:r>
              <a:rPr lang="es-ES" sz="1400" dirty="0">
                <a:solidFill>
                  <a:schemeClr val="bg1"/>
                </a:solidFill>
                <a:latin typeface="+mj-lt"/>
              </a:rPr>
              <a:t>Esto sería imposible de lograr mediante Server </a:t>
            </a:r>
            <a:r>
              <a:rPr lang="es-ES" sz="1400" dirty="0" err="1">
                <a:solidFill>
                  <a:schemeClr val="bg1"/>
                </a:solidFill>
                <a:latin typeface="+mj-lt"/>
              </a:rPr>
              <a:t>Side</a:t>
            </a:r>
            <a:r>
              <a:rPr lang="es-ES" sz="1400" dirty="0">
                <a:solidFill>
                  <a:schemeClr val="bg1"/>
                </a:solidFill>
                <a:latin typeface="+mj-lt"/>
              </a:rPr>
              <a:t> </a:t>
            </a:r>
            <a:r>
              <a:rPr lang="es-ES" sz="1400" dirty="0" err="1">
                <a:solidFill>
                  <a:schemeClr val="bg1"/>
                </a:solidFill>
                <a:latin typeface="+mj-lt"/>
              </a:rPr>
              <a:t>Rendering</a:t>
            </a:r>
            <a:r>
              <a:rPr lang="es-ES" sz="1400" dirty="0">
                <a:solidFill>
                  <a:schemeClr val="bg1"/>
                </a:solidFill>
                <a:latin typeface="+mj-lt"/>
              </a:rPr>
              <a:t>, ya que implicaría la acción manual del usuario al recargar la página. Para hacerlo dinámico es necesario valerse de la API FETCH de JavaScript, que permite la ejecución de peticiones HTTP al servidor.</a:t>
            </a:r>
          </a:p>
          <a:p>
            <a:endParaRPr lang="es-ES" dirty="0"/>
          </a:p>
        </p:txBody>
      </p:sp>
      <p:sp>
        <p:nvSpPr>
          <p:cNvPr id="4" name="Marcador de pie de página 3">
            <a:extLst>
              <a:ext uri="{FF2B5EF4-FFF2-40B4-BE49-F238E27FC236}">
                <a16:creationId xmlns:a16="http://schemas.microsoft.com/office/drawing/2014/main" id="{7BA455C0-5EE8-7656-8358-E6C6212F814A}"/>
              </a:ext>
            </a:extLst>
          </p:cNvPr>
          <p:cNvSpPr>
            <a:spLocks noGrp="1"/>
          </p:cNvSpPr>
          <p:nvPr>
            <p:ph type="ftr" sz="quarter" idx="11"/>
          </p:nvPr>
        </p:nvSpPr>
        <p:spPr>
          <a:xfrm>
            <a:off x="307829" y="6406612"/>
            <a:ext cx="4114800" cy="365125"/>
          </a:xfrm>
        </p:spPr>
        <p:txBody>
          <a:bodyPr/>
          <a:lstStyle/>
          <a:p>
            <a:pPr rtl="0"/>
            <a:r>
              <a:rPr lang="es-ES" dirty="0"/>
              <a:t>Inteligencia Ambiental</a:t>
            </a:r>
            <a:endParaRPr lang="es-ES" noProof="0" dirty="0"/>
          </a:p>
        </p:txBody>
      </p:sp>
      <p:sp>
        <p:nvSpPr>
          <p:cNvPr id="5" name="Marcador de número de diapositiva 4">
            <a:extLst>
              <a:ext uri="{FF2B5EF4-FFF2-40B4-BE49-F238E27FC236}">
                <a16:creationId xmlns:a16="http://schemas.microsoft.com/office/drawing/2014/main" id="{3F8D6C32-40F9-4270-C9E8-760052EBFD32}"/>
              </a:ext>
            </a:extLst>
          </p:cNvPr>
          <p:cNvSpPr>
            <a:spLocks noGrp="1"/>
          </p:cNvSpPr>
          <p:nvPr>
            <p:ph type="sldNum" sz="quarter" idx="12"/>
          </p:nvPr>
        </p:nvSpPr>
        <p:spPr/>
        <p:txBody>
          <a:bodyPr/>
          <a:lstStyle/>
          <a:p>
            <a:pPr rtl="0"/>
            <a:fld id="{FE024F78-56A6-7740-B68D-8D4D026EDF3F}" type="slidenum">
              <a:rPr lang="es-ES" noProof="0" smtClean="0"/>
              <a:pPr rtl="0"/>
              <a:t>29</a:t>
            </a:fld>
            <a:endParaRPr lang="es-ES" noProof="0"/>
          </a:p>
        </p:txBody>
      </p:sp>
      <p:pic>
        <p:nvPicPr>
          <p:cNvPr id="6" name="Imagen 5" descr="Logotipo&#10;&#10;Descripción generada automáticamente">
            <a:extLst>
              <a:ext uri="{FF2B5EF4-FFF2-40B4-BE49-F238E27FC236}">
                <a16:creationId xmlns:a16="http://schemas.microsoft.com/office/drawing/2014/main" id="{B3C6785F-B57E-A977-985B-091182C55DF9}"/>
              </a:ext>
            </a:extLst>
          </p:cNvPr>
          <p:cNvPicPr>
            <a:picLocks noChangeAspect="1"/>
          </p:cNvPicPr>
          <p:nvPr/>
        </p:nvPicPr>
        <p:blipFill>
          <a:blip r:embed="rId2"/>
          <a:stretch>
            <a:fillRect/>
          </a:stretch>
        </p:blipFill>
        <p:spPr>
          <a:xfrm>
            <a:off x="6292996" y="1439845"/>
            <a:ext cx="5695950" cy="3978309"/>
          </a:xfrm>
          <a:prstGeom prst="rect">
            <a:avLst/>
          </a:prstGeom>
        </p:spPr>
      </p:pic>
    </p:spTree>
    <p:extLst>
      <p:ext uri="{BB962C8B-B14F-4D97-AF65-F5344CB8AC3E}">
        <p14:creationId xmlns:p14="http://schemas.microsoft.com/office/powerpoint/2010/main" val="124654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p>
            <a:pPr rtl="0"/>
            <a:r>
              <a:rPr lang="es-ES"/>
              <a:t>Introducción</a:t>
            </a:r>
            <a:endParaRPr lang="es-ES" dirty="0"/>
          </a:p>
        </p:txBody>
      </p:sp>
      <p:sp>
        <p:nvSpPr>
          <p:cNvPr id="4" name="Marcador de texto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1375028"/>
            <a:ext cx="8845828" cy="1721355"/>
          </a:xfrm>
        </p:spPr>
        <p:txBody>
          <a:bodyPr rtlCol="0"/>
          <a:lstStyle/>
          <a:p>
            <a:pPr algn="just" rtl="0"/>
            <a:r>
              <a:rPr lang="es-ES" sz="1400"/>
              <a:t>Para el proyecto se ha decidido diseñar y desarrollar una arquitectura cliente-servidor entre la placa con el ESP-32 incrustado y un servidor en el cloud. Si entramos en más detalle, por un lado, se ha creado un programa en Arduino encargado de inicializar, configurar y recoger los valores medidos por un sensor de partículas Honeywell y un sensor GPS.</a:t>
            </a:r>
          </a:p>
          <a:p>
            <a:pPr algn="just" rtl="0"/>
            <a:r>
              <a:rPr lang="es-ES" sz="1400"/>
              <a:t>Por otro lado, un proyecto en Java, desplegado en el servidor, será el encargado de recoger dichos datos de los sensores para mostrarlos en una página web en tiempo real.</a:t>
            </a:r>
          </a:p>
          <a:p>
            <a:pPr algn="just" rtl="0"/>
            <a:endParaRPr lang="es-ES"/>
          </a:p>
          <a:p>
            <a:pPr algn="just" rtl="0"/>
            <a:endParaRPr lang="es-ES" dirty="0"/>
          </a:p>
        </p:txBody>
      </p:sp>
      <p:sp>
        <p:nvSpPr>
          <p:cNvPr id="28" name="Marcador de texto 27">
            <a:extLst>
              <a:ext uri="{FF2B5EF4-FFF2-40B4-BE49-F238E27FC236}">
                <a16:creationId xmlns:a16="http://schemas.microsoft.com/office/drawing/2014/main" id="{197F046A-7911-3E0E-7D88-A57CF0028A0A}"/>
              </a:ext>
            </a:extLst>
          </p:cNvPr>
          <p:cNvSpPr>
            <a:spLocks noGrp="1"/>
          </p:cNvSpPr>
          <p:nvPr>
            <p:ph type="body" sz="quarter" idx="33"/>
          </p:nvPr>
        </p:nvSpPr>
        <p:spPr>
          <a:xfrm>
            <a:off x="1709530" y="3434613"/>
            <a:ext cx="2522391" cy="1721355"/>
          </a:xfrm>
        </p:spPr>
        <p:txBody>
          <a:bodyPr rtlCol="0"/>
          <a:lstStyle/>
          <a:p>
            <a:pPr rtl="0"/>
            <a:r>
              <a:rPr lang="es-ES"/>
              <a:t>ESP-32 </a:t>
            </a:r>
          </a:p>
          <a:p>
            <a:pPr rtl="0"/>
            <a:r>
              <a:rPr lang="es-ES"/>
              <a:t>+</a:t>
            </a:r>
          </a:p>
          <a:p>
            <a:pPr rtl="0"/>
            <a:r>
              <a:rPr lang="es-ES"/>
              <a:t>Sensores</a:t>
            </a:r>
            <a:endParaRPr lang="es-ES" dirty="0"/>
          </a:p>
        </p:txBody>
      </p:sp>
      <p:sp>
        <p:nvSpPr>
          <p:cNvPr id="30" name="Marcador de texto 29">
            <a:extLst>
              <a:ext uri="{FF2B5EF4-FFF2-40B4-BE49-F238E27FC236}">
                <a16:creationId xmlns:a16="http://schemas.microsoft.com/office/drawing/2014/main" id="{A63CC359-8A44-9313-ADA5-3E961D2CC84F}"/>
              </a:ext>
            </a:extLst>
          </p:cNvPr>
          <p:cNvSpPr>
            <a:spLocks noGrp="1"/>
          </p:cNvSpPr>
          <p:nvPr>
            <p:ph type="body" sz="quarter" idx="34"/>
          </p:nvPr>
        </p:nvSpPr>
        <p:spPr>
          <a:xfrm>
            <a:off x="4838875" y="3434613"/>
            <a:ext cx="2587137" cy="1721355"/>
          </a:xfrm>
        </p:spPr>
        <p:txBody>
          <a:bodyPr rtlCol="0"/>
          <a:lstStyle/>
          <a:p>
            <a:pPr rtl="0"/>
            <a:r>
              <a:rPr lang="es-ES"/>
              <a:t>Servidor en el</a:t>
            </a:r>
          </a:p>
          <a:p>
            <a:pPr rtl="0"/>
            <a:r>
              <a:rPr lang="es-ES"/>
              <a:t>Cloud</a:t>
            </a:r>
            <a:endParaRPr lang="es-ES" dirty="0"/>
          </a:p>
        </p:txBody>
      </p:sp>
      <p:sp>
        <p:nvSpPr>
          <p:cNvPr id="32" name="Marcador de texto 31">
            <a:extLst>
              <a:ext uri="{FF2B5EF4-FFF2-40B4-BE49-F238E27FC236}">
                <a16:creationId xmlns:a16="http://schemas.microsoft.com/office/drawing/2014/main" id="{3DB2DABA-9EFA-FC6D-50D6-0493014B4A51}"/>
              </a:ext>
            </a:extLst>
          </p:cNvPr>
          <p:cNvSpPr>
            <a:spLocks noGrp="1"/>
          </p:cNvSpPr>
          <p:nvPr>
            <p:ph type="body" sz="quarter" idx="35"/>
          </p:nvPr>
        </p:nvSpPr>
        <p:spPr>
          <a:xfrm>
            <a:off x="8125381" y="3429000"/>
            <a:ext cx="2587137" cy="1721355"/>
          </a:xfrm>
        </p:spPr>
        <p:txBody>
          <a:bodyPr rtlCol="0"/>
          <a:lstStyle/>
          <a:p>
            <a:pPr rtl="0"/>
            <a:r>
              <a:rPr lang="es-ES"/>
              <a:t>Proyecto Java</a:t>
            </a:r>
            <a:endParaRPr lang="es-ES" dirty="0"/>
          </a:p>
        </p:txBody>
      </p:sp>
      <p:sp>
        <p:nvSpPr>
          <p:cNvPr id="10" name="Marcador de pie de página 9">
            <a:extLst>
              <a:ext uri="{FF2B5EF4-FFF2-40B4-BE49-F238E27FC236}">
                <a16:creationId xmlns:a16="http://schemas.microsoft.com/office/drawing/2014/main" id="{DD2A3633-9718-8A40-B15C-581BB873165D}"/>
              </a:ext>
            </a:extLst>
          </p:cNvPr>
          <p:cNvSpPr>
            <a:spLocks noGrp="1"/>
          </p:cNvSpPr>
          <p:nvPr>
            <p:ph type="ftr" sz="quarter" idx="11"/>
          </p:nvPr>
        </p:nvSpPr>
        <p:spPr/>
        <p:txBody>
          <a:bodyPr rtlCol="0"/>
          <a:lstStyle/>
          <a:p>
            <a:pPr rtl="0"/>
            <a:r>
              <a:rPr lang="es-ES"/>
              <a:t>Inteligencia Ambiental</a:t>
            </a:r>
            <a:endParaRPr lang="es-ES" dirty="0"/>
          </a:p>
        </p:txBody>
      </p:sp>
      <p:sp>
        <p:nvSpPr>
          <p:cNvPr id="11" name="Marcador de número de diapositiva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p>
            <a:pPr rtl="0"/>
            <a:fld id="{FE024F78-56A6-7740-B68D-8D4D026EDF3F}" type="slidenum">
              <a:rPr lang="es-ES" smtClean="0"/>
              <a:pPr/>
              <a:t>3</a:t>
            </a:fld>
            <a:endParaRPr lang="es-ES"/>
          </a:p>
        </p:txBody>
      </p:sp>
    </p:spTree>
    <p:extLst>
      <p:ext uri="{BB962C8B-B14F-4D97-AF65-F5344CB8AC3E}">
        <p14:creationId xmlns:p14="http://schemas.microsoft.com/office/powerpoint/2010/main" val="398418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40795-FBC9-59F5-437D-9F808E4831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EC8F51A-7CFE-1C15-662B-3D12DD19A826}"/>
              </a:ext>
            </a:extLst>
          </p:cNvPr>
          <p:cNvSpPr>
            <a:spLocks noGrp="1"/>
          </p:cNvSpPr>
          <p:nvPr>
            <p:ph type="title"/>
          </p:nvPr>
        </p:nvSpPr>
        <p:spPr/>
        <p:txBody>
          <a:bodyPr/>
          <a:lstStyle/>
          <a:p>
            <a:r>
              <a:rPr lang="es-ES" b="1" dirty="0" err="1"/>
              <a:t>Frontend</a:t>
            </a:r>
            <a:r>
              <a:rPr lang="es-ES" b="1" dirty="0"/>
              <a:t> (</a:t>
            </a:r>
            <a:r>
              <a:rPr lang="es-ES" b="1" dirty="0" err="1"/>
              <a:t>SpringBoot</a:t>
            </a:r>
            <a:r>
              <a:rPr lang="es-ES" b="1" dirty="0"/>
              <a:t> + </a:t>
            </a:r>
            <a:r>
              <a:rPr lang="es-ES" b="1" dirty="0" err="1"/>
              <a:t>Thymeleaf</a:t>
            </a:r>
            <a:r>
              <a:rPr lang="es-ES" b="1" dirty="0"/>
              <a:t>)</a:t>
            </a:r>
          </a:p>
        </p:txBody>
      </p:sp>
      <p:sp>
        <p:nvSpPr>
          <p:cNvPr id="5" name="Marcador de pie de página 4">
            <a:extLst>
              <a:ext uri="{FF2B5EF4-FFF2-40B4-BE49-F238E27FC236}">
                <a16:creationId xmlns:a16="http://schemas.microsoft.com/office/drawing/2014/main" id="{F23A01CF-6424-66D9-1398-D0D2DE4F9F1A}"/>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13441554-70C1-6510-DDD7-919B69E4C4D5}"/>
              </a:ext>
            </a:extLst>
          </p:cNvPr>
          <p:cNvSpPr>
            <a:spLocks noGrp="1"/>
          </p:cNvSpPr>
          <p:nvPr>
            <p:ph type="sldNum" sz="quarter" idx="12"/>
          </p:nvPr>
        </p:nvSpPr>
        <p:spPr/>
        <p:txBody>
          <a:bodyPr/>
          <a:lstStyle/>
          <a:p>
            <a:pPr rtl="0"/>
            <a:fld id="{FE024F78-56A6-7740-B68D-8D4D026EDF3F}" type="slidenum">
              <a:rPr lang="es-ES" noProof="0" smtClean="0"/>
              <a:pPr rtl="0"/>
              <a:t>30</a:t>
            </a:fld>
            <a:endParaRPr lang="es-ES" noProof="0"/>
          </a:p>
        </p:txBody>
      </p:sp>
      <p:sp>
        <p:nvSpPr>
          <p:cNvPr id="9" name="Marcador de texto 27">
            <a:extLst>
              <a:ext uri="{FF2B5EF4-FFF2-40B4-BE49-F238E27FC236}">
                <a16:creationId xmlns:a16="http://schemas.microsoft.com/office/drawing/2014/main" id="{76D426D9-C655-2369-2D35-E59011A1DA69}"/>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pic>
        <p:nvPicPr>
          <p:cNvPr id="4" name="Imagen 3">
            <a:extLst>
              <a:ext uri="{FF2B5EF4-FFF2-40B4-BE49-F238E27FC236}">
                <a16:creationId xmlns:a16="http://schemas.microsoft.com/office/drawing/2014/main" id="{434E5902-83D8-1D3E-4C45-26F457E6BC62}"/>
              </a:ext>
            </a:extLst>
          </p:cNvPr>
          <p:cNvPicPr>
            <a:picLocks noChangeAspect="1"/>
          </p:cNvPicPr>
          <p:nvPr/>
        </p:nvPicPr>
        <p:blipFill>
          <a:blip r:embed="rId2"/>
          <a:stretch>
            <a:fillRect/>
          </a:stretch>
        </p:blipFill>
        <p:spPr>
          <a:xfrm>
            <a:off x="336405" y="1414953"/>
            <a:ext cx="5978618" cy="4811245"/>
          </a:xfrm>
          <a:prstGeom prst="rect">
            <a:avLst/>
          </a:prstGeom>
        </p:spPr>
      </p:pic>
      <p:pic>
        <p:nvPicPr>
          <p:cNvPr id="8" name="Imagen 7">
            <a:extLst>
              <a:ext uri="{FF2B5EF4-FFF2-40B4-BE49-F238E27FC236}">
                <a16:creationId xmlns:a16="http://schemas.microsoft.com/office/drawing/2014/main" id="{166A5BB7-71D4-6AE0-8178-31D1A23FCEF6}"/>
              </a:ext>
            </a:extLst>
          </p:cNvPr>
          <p:cNvPicPr>
            <a:picLocks noChangeAspect="1"/>
          </p:cNvPicPr>
          <p:nvPr/>
        </p:nvPicPr>
        <p:blipFill>
          <a:blip r:embed="rId3"/>
          <a:stretch>
            <a:fillRect/>
          </a:stretch>
        </p:blipFill>
        <p:spPr>
          <a:xfrm>
            <a:off x="6915387" y="1888059"/>
            <a:ext cx="4191000" cy="962025"/>
          </a:xfrm>
          <a:prstGeom prst="rect">
            <a:avLst/>
          </a:prstGeom>
        </p:spPr>
      </p:pic>
      <p:pic>
        <p:nvPicPr>
          <p:cNvPr id="12" name="Imagen 11">
            <a:extLst>
              <a:ext uri="{FF2B5EF4-FFF2-40B4-BE49-F238E27FC236}">
                <a16:creationId xmlns:a16="http://schemas.microsoft.com/office/drawing/2014/main" id="{2B163B64-0DA5-856C-18E4-4E5FA2D0B9B0}"/>
              </a:ext>
            </a:extLst>
          </p:cNvPr>
          <p:cNvPicPr>
            <a:picLocks noChangeAspect="1"/>
          </p:cNvPicPr>
          <p:nvPr/>
        </p:nvPicPr>
        <p:blipFill>
          <a:blip r:embed="rId4"/>
          <a:stretch>
            <a:fillRect/>
          </a:stretch>
        </p:blipFill>
        <p:spPr>
          <a:xfrm>
            <a:off x="6522682" y="3702424"/>
            <a:ext cx="5361489" cy="890306"/>
          </a:xfrm>
          <a:prstGeom prst="rect">
            <a:avLst/>
          </a:prstGeom>
        </p:spPr>
      </p:pic>
    </p:spTree>
    <p:extLst>
      <p:ext uri="{BB962C8B-B14F-4D97-AF65-F5344CB8AC3E}">
        <p14:creationId xmlns:p14="http://schemas.microsoft.com/office/powerpoint/2010/main" val="3319535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89D1-2351-CB01-9613-250A3B6849B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01B95A-64E5-EC52-CAFF-474E3312C809}"/>
              </a:ext>
            </a:extLst>
          </p:cNvPr>
          <p:cNvSpPr>
            <a:spLocks noGrp="1"/>
          </p:cNvSpPr>
          <p:nvPr>
            <p:ph type="title"/>
          </p:nvPr>
        </p:nvSpPr>
        <p:spPr>
          <a:xfrm>
            <a:off x="1060076" y="-121677"/>
            <a:ext cx="10071847" cy="1029689"/>
          </a:xfrm>
        </p:spPr>
        <p:txBody>
          <a:bodyPr/>
          <a:lstStyle/>
          <a:p>
            <a:r>
              <a:rPr lang="es-ES" b="1" dirty="0" err="1"/>
              <a:t>Frontend</a:t>
            </a:r>
            <a:r>
              <a:rPr lang="es-ES" b="1" dirty="0"/>
              <a:t> (</a:t>
            </a:r>
            <a:r>
              <a:rPr lang="es-ES" b="1" dirty="0" err="1"/>
              <a:t>SpringBoot</a:t>
            </a:r>
            <a:r>
              <a:rPr lang="es-ES" b="1" dirty="0"/>
              <a:t> + </a:t>
            </a:r>
            <a:r>
              <a:rPr lang="es-ES" b="1" dirty="0" err="1"/>
              <a:t>Thymeleaf</a:t>
            </a:r>
            <a:r>
              <a:rPr lang="es-ES" b="1" dirty="0"/>
              <a:t>)</a:t>
            </a:r>
          </a:p>
        </p:txBody>
      </p:sp>
      <p:sp>
        <p:nvSpPr>
          <p:cNvPr id="5" name="Marcador de pie de página 4">
            <a:extLst>
              <a:ext uri="{FF2B5EF4-FFF2-40B4-BE49-F238E27FC236}">
                <a16:creationId xmlns:a16="http://schemas.microsoft.com/office/drawing/2014/main" id="{43220243-3089-6BCA-A18F-C6AEC38D2781}"/>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064493D1-832C-6BC4-9587-7372B8CECF59}"/>
              </a:ext>
            </a:extLst>
          </p:cNvPr>
          <p:cNvSpPr>
            <a:spLocks noGrp="1"/>
          </p:cNvSpPr>
          <p:nvPr>
            <p:ph type="sldNum" sz="quarter" idx="12"/>
          </p:nvPr>
        </p:nvSpPr>
        <p:spPr/>
        <p:txBody>
          <a:bodyPr/>
          <a:lstStyle/>
          <a:p>
            <a:pPr rtl="0"/>
            <a:fld id="{FE024F78-56A6-7740-B68D-8D4D026EDF3F}" type="slidenum">
              <a:rPr lang="es-ES" noProof="0" smtClean="0"/>
              <a:pPr rtl="0"/>
              <a:t>31</a:t>
            </a:fld>
            <a:endParaRPr lang="es-ES" noProof="0"/>
          </a:p>
        </p:txBody>
      </p:sp>
      <p:sp>
        <p:nvSpPr>
          <p:cNvPr id="9" name="Marcador de texto 27">
            <a:extLst>
              <a:ext uri="{FF2B5EF4-FFF2-40B4-BE49-F238E27FC236}">
                <a16:creationId xmlns:a16="http://schemas.microsoft.com/office/drawing/2014/main" id="{0080B83D-8857-F4D4-6F2C-34FF2450EBA8}"/>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pic>
        <p:nvPicPr>
          <p:cNvPr id="7" name="Imagen 6" descr="Logotipo&#10;&#10;Descripción generada automáticamente">
            <a:extLst>
              <a:ext uri="{FF2B5EF4-FFF2-40B4-BE49-F238E27FC236}">
                <a16:creationId xmlns:a16="http://schemas.microsoft.com/office/drawing/2014/main" id="{5F67ACED-CEC3-DA8F-EFCE-63F38E94635A}"/>
              </a:ext>
            </a:extLst>
          </p:cNvPr>
          <p:cNvPicPr>
            <a:picLocks noChangeAspect="1"/>
          </p:cNvPicPr>
          <p:nvPr/>
        </p:nvPicPr>
        <p:blipFill>
          <a:blip r:embed="rId2"/>
          <a:stretch>
            <a:fillRect/>
          </a:stretch>
        </p:blipFill>
        <p:spPr>
          <a:xfrm>
            <a:off x="665017" y="1552593"/>
            <a:ext cx="1471799" cy="1471799"/>
          </a:xfrm>
          <a:prstGeom prst="rect">
            <a:avLst/>
          </a:prstGeom>
        </p:spPr>
      </p:pic>
      <p:pic>
        <p:nvPicPr>
          <p:cNvPr id="10" name="Imagen 9" descr="Logotipo&#10;&#10;Descripción generada automáticamente">
            <a:extLst>
              <a:ext uri="{FF2B5EF4-FFF2-40B4-BE49-F238E27FC236}">
                <a16:creationId xmlns:a16="http://schemas.microsoft.com/office/drawing/2014/main" id="{64A34A76-DCED-BFF4-EDB7-EB62FA4B0E1D}"/>
              </a:ext>
            </a:extLst>
          </p:cNvPr>
          <p:cNvPicPr>
            <a:picLocks noChangeAspect="1"/>
          </p:cNvPicPr>
          <p:nvPr/>
        </p:nvPicPr>
        <p:blipFill>
          <a:blip r:embed="rId3"/>
          <a:stretch>
            <a:fillRect/>
          </a:stretch>
        </p:blipFill>
        <p:spPr>
          <a:xfrm>
            <a:off x="7034216" y="1509340"/>
            <a:ext cx="2803427" cy="1471799"/>
          </a:xfrm>
          <a:prstGeom prst="rect">
            <a:avLst/>
          </a:prstGeom>
        </p:spPr>
      </p:pic>
      <p:pic>
        <p:nvPicPr>
          <p:cNvPr id="13" name="Imagen 12" descr="Interfaz de usuario gráfica&#10;&#10;Descripción generada automáticamente">
            <a:extLst>
              <a:ext uri="{FF2B5EF4-FFF2-40B4-BE49-F238E27FC236}">
                <a16:creationId xmlns:a16="http://schemas.microsoft.com/office/drawing/2014/main" id="{2BE0A4AB-B2D3-13B3-4948-6A594A3CCAB2}"/>
              </a:ext>
            </a:extLst>
          </p:cNvPr>
          <p:cNvPicPr>
            <a:picLocks noChangeAspect="1"/>
          </p:cNvPicPr>
          <p:nvPr/>
        </p:nvPicPr>
        <p:blipFill>
          <a:blip r:embed="rId4"/>
          <a:stretch>
            <a:fillRect/>
          </a:stretch>
        </p:blipFill>
        <p:spPr>
          <a:xfrm>
            <a:off x="336405" y="4271591"/>
            <a:ext cx="2759863" cy="1379932"/>
          </a:xfrm>
          <a:prstGeom prst="rect">
            <a:avLst/>
          </a:prstGeom>
        </p:spPr>
      </p:pic>
      <p:pic>
        <p:nvPicPr>
          <p:cNvPr id="14" name="Imagen 13" descr="Logotipo, Icono&#10;&#10;Descripción generada automáticamente">
            <a:extLst>
              <a:ext uri="{FF2B5EF4-FFF2-40B4-BE49-F238E27FC236}">
                <a16:creationId xmlns:a16="http://schemas.microsoft.com/office/drawing/2014/main" id="{C54238AF-C581-B54A-A075-203B3775F419}"/>
              </a:ext>
            </a:extLst>
          </p:cNvPr>
          <p:cNvPicPr>
            <a:picLocks noChangeAspect="1"/>
          </p:cNvPicPr>
          <p:nvPr/>
        </p:nvPicPr>
        <p:blipFill>
          <a:blip r:embed="rId5"/>
          <a:stretch>
            <a:fillRect/>
          </a:stretch>
        </p:blipFill>
        <p:spPr>
          <a:xfrm>
            <a:off x="8345322" y="4684281"/>
            <a:ext cx="1931957" cy="1931957"/>
          </a:xfrm>
          <a:prstGeom prst="rect">
            <a:avLst/>
          </a:prstGeom>
        </p:spPr>
      </p:pic>
      <p:cxnSp>
        <p:nvCxnSpPr>
          <p:cNvPr id="16" name="Conector: angular 15">
            <a:extLst>
              <a:ext uri="{FF2B5EF4-FFF2-40B4-BE49-F238E27FC236}">
                <a16:creationId xmlns:a16="http://schemas.microsoft.com/office/drawing/2014/main" id="{BD1BECF8-74DF-5E08-D29E-713F287B350D}"/>
              </a:ext>
            </a:extLst>
          </p:cNvPr>
          <p:cNvCxnSpPr>
            <a:cxnSpLocks/>
          </p:cNvCxnSpPr>
          <p:nvPr/>
        </p:nvCxnSpPr>
        <p:spPr>
          <a:xfrm rot="16200000" flipV="1">
            <a:off x="326021" y="3474213"/>
            <a:ext cx="1247199" cy="315420"/>
          </a:xfrm>
          <a:prstGeom prst="bentConnector3">
            <a:avLst>
              <a:gd name="adj1" fmla="val 3274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curvado 30">
            <a:extLst>
              <a:ext uri="{FF2B5EF4-FFF2-40B4-BE49-F238E27FC236}">
                <a16:creationId xmlns:a16="http://schemas.microsoft.com/office/drawing/2014/main" id="{9E43DC1B-ABC0-EC13-C293-99809BB7BFDF}"/>
              </a:ext>
            </a:extLst>
          </p:cNvPr>
          <p:cNvCxnSpPr>
            <a:stCxn id="7" idx="3"/>
            <a:endCxn id="10" idx="0"/>
          </p:cNvCxnSpPr>
          <p:nvPr/>
        </p:nvCxnSpPr>
        <p:spPr>
          <a:xfrm flipV="1">
            <a:off x="2136816" y="1509340"/>
            <a:ext cx="6299114" cy="779153"/>
          </a:xfrm>
          <a:prstGeom prst="curvedConnector4">
            <a:avLst>
              <a:gd name="adj1" fmla="val 38874"/>
              <a:gd name="adj2" fmla="val 12934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curvado 32">
            <a:extLst>
              <a:ext uri="{FF2B5EF4-FFF2-40B4-BE49-F238E27FC236}">
                <a16:creationId xmlns:a16="http://schemas.microsoft.com/office/drawing/2014/main" id="{822E2CC4-D5C8-A838-DB9F-C364AADE48C2}"/>
              </a:ext>
            </a:extLst>
          </p:cNvPr>
          <p:cNvCxnSpPr>
            <a:stCxn id="10" idx="2"/>
          </p:cNvCxnSpPr>
          <p:nvPr/>
        </p:nvCxnSpPr>
        <p:spPr>
          <a:xfrm rot="5400000" flipH="1">
            <a:off x="5073274" y="-381517"/>
            <a:ext cx="426198" cy="6299114"/>
          </a:xfrm>
          <a:prstGeom prst="curvedConnector4">
            <a:avLst>
              <a:gd name="adj1" fmla="val -53637"/>
              <a:gd name="adj2" fmla="val 6112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r 34">
            <a:extLst>
              <a:ext uri="{FF2B5EF4-FFF2-40B4-BE49-F238E27FC236}">
                <a16:creationId xmlns:a16="http://schemas.microsoft.com/office/drawing/2014/main" id="{A9B5E1CE-827E-C824-9DAB-A96EE5BA2647}"/>
              </a:ext>
            </a:extLst>
          </p:cNvPr>
          <p:cNvCxnSpPr>
            <a:stCxn id="7" idx="2"/>
            <a:endCxn id="13" idx="3"/>
          </p:cNvCxnSpPr>
          <p:nvPr/>
        </p:nvCxnSpPr>
        <p:spPr>
          <a:xfrm rot="16200000" flipH="1">
            <a:off x="1280010" y="3145298"/>
            <a:ext cx="1937165" cy="1695351"/>
          </a:xfrm>
          <a:prstGeom prst="bentConnector4">
            <a:avLst>
              <a:gd name="adj1" fmla="val 32191"/>
              <a:gd name="adj2" fmla="val 113484"/>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E60EE021-874C-6FEB-A60B-EC5670AAB647}"/>
              </a:ext>
            </a:extLst>
          </p:cNvPr>
          <p:cNvCxnSpPr>
            <a:cxnSpLocks/>
          </p:cNvCxnSpPr>
          <p:nvPr/>
        </p:nvCxnSpPr>
        <p:spPr>
          <a:xfrm>
            <a:off x="9484660" y="3186051"/>
            <a:ext cx="0" cy="114515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EF71E3E4-5BE9-6432-4ECD-34D27DD593DD}"/>
              </a:ext>
            </a:extLst>
          </p:cNvPr>
          <p:cNvCxnSpPr>
            <a:cxnSpLocks/>
          </p:cNvCxnSpPr>
          <p:nvPr/>
        </p:nvCxnSpPr>
        <p:spPr>
          <a:xfrm flipV="1">
            <a:off x="8891584" y="3183688"/>
            <a:ext cx="0" cy="11475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421AAC08-17E4-5F6C-F0F8-FD100A71F572}"/>
              </a:ext>
            </a:extLst>
          </p:cNvPr>
          <p:cNvSpPr txBox="1"/>
          <p:nvPr/>
        </p:nvSpPr>
        <p:spPr>
          <a:xfrm>
            <a:off x="9699812" y="3558988"/>
            <a:ext cx="1827170" cy="523220"/>
          </a:xfrm>
          <a:prstGeom prst="rect">
            <a:avLst/>
          </a:prstGeom>
          <a:noFill/>
        </p:spPr>
        <p:txBody>
          <a:bodyPr wrap="square" rtlCol="0">
            <a:spAutoFit/>
          </a:bodyPr>
          <a:lstStyle/>
          <a:p>
            <a:r>
              <a:rPr lang="es-ES" sz="1400" dirty="0">
                <a:solidFill>
                  <a:schemeClr val="bg1"/>
                </a:solidFill>
                <a:latin typeface="+mj-lt"/>
              </a:rPr>
              <a:t>Consulta los datos más recientes</a:t>
            </a:r>
          </a:p>
        </p:txBody>
      </p:sp>
      <p:sp>
        <p:nvSpPr>
          <p:cNvPr id="48" name="CuadroTexto 47">
            <a:extLst>
              <a:ext uri="{FF2B5EF4-FFF2-40B4-BE49-F238E27FC236}">
                <a16:creationId xmlns:a16="http://schemas.microsoft.com/office/drawing/2014/main" id="{CB90655B-AAFA-2A4B-3966-B7271ACDADFC}"/>
              </a:ext>
            </a:extLst>
          </p:cNvPr>
          <p:cNvSpPr txBox="1"/>
          <p:nvPr/>
        </p:nvSpPr>
        <p:spPr>
          <a:xfrm>
            <a:off x="6542743" y="4227476"/>
            <a:ext cx="2420245" cy="523220"/>
          </a:xfrm>
          <a:prstGeom prst="rect">
            <a:avLst/>
          </a:prstGeom>
          <a:noFill/>
        </p:spPr>
        <p:txBody>
          <a:bodyPr wrap="square" rtlCol="0">
            <a:spAutoFit/>
          </a:bodyPr>
          <a:lstStyle/>
          <a:p>
            <a:r>
              <a:rPr lang="es-ES" sz="1400" dirty="0">
                <a:solidFill>
                  <a:schemeClr val="bg1"/>
                </a:solidFill>
                <a:latin typeface="+mj-lt"/>
              </a:rPr>
              <a:t>Devuelve los datos más recientes al servidor</a:t>
            </a:r>
          </a:p>
        </p:txBody>
      </p:sp>
      <p:sp>
        <p:nvSpPr>
          <p:cNvPr id="49" name="CuadroTexto 48">
            <a:extLst>
              <a:ext uri="{FF2B5EF4-FFF2-40B4-BE49-F238E27FC236}">
                <a16:creationId xmlns:a16="http://schemas.microsoft.com/office/drawing/2014/main" id="{2114C969-C3A8-85D2-CE6C-AF5B588ABD51}"/>
              </a:ext>
            </a:extLst>
          </p:cNvPr>
          <p:cNvSpPr txBox="1"/>
          <p:nvPr/>
        </p:nvSpPr>
        <p:spPr>
          <a:xfrm>
            <a:off x="3368020" y="4441298"/>
            <a:ext cx="3029750" cy="738664"/>
          </a:xfrm>
          <a:prstGeom prst="rect">
            <a:avLst/>
          </a:prstGeom>
          <a:noFill/>
        </p:spPr>
        <p:txBody>
          <a:bodyPr wrap="square" rtlCol="0">
            <a:spAutoFit/>
          </a:bodyPr>
          <a:lstStyle/>
          <a:p>
            <a:r>
              <a:rPr lang="es-ES" sz="1400" dirty="0">
                <a:solidFill>
                  <a:schemeClr val="bg1"/>
                </a:solidFill>
                <a:latin typeface="+mj-lt"/>
              </a:rPr>
              <a:t>Recarga el contenido HTML de forma dinámica para mostrar los datos recibidos</a:t>
            </a:r>
          </a:p>
        </p:txBody>
      </p:sp>
      <p:sp>
        <p:nvSpPr>
          <p:cNvPr id="50" name="CuadroTexto 49">
            <a:extLst>
              <a:ext uri="{FF2B5EF4-FFF2-40B4-BE49-F238E27FC236}">
                <a16:creationId xmlns:a16="http://schemas.microsoft.com/office/drawing/2014/main" id="{571CF460-6979-0CBC-A1A2-CEBD70BD545B}"/>
              </a:ext>
            </a:extLst>
          </p:cNvPr>
          <p:cNvSpPr txBox="1"/>
          <p:nvPr/>
        </p:nvSpPr>
        <p:spPr>
          <a:xfrm>
            <a:off x="4882895" y="763539"/>
            <a:ext cx="3613371" cy="523220"/>
          </a:xfrm>
          <a:prstGeom prst="rect">
            <a:avLst/>
          </a:prstGeom>
          <a:noFill/>
        </p:spPr>
        <p:txBody>
          <a:bodyPr wrap="square" rtlCol="0">
            <a:spAutoFit/>
          </a:bodyPr>
          <a:lstStyle/>
          <a:p>
            <a:r>
              <a:rPr lang="es-ES" sz="1400" dirty="0">
                <a:solidFill>
                  <a:schemeClr val="bg1"/>
                </a:solidFill>
                <a:latin typeface="+mj-lt"/>
              </a:rPr>
              <a:t>Realiza petición GET mediante API FETCH de los datos más recientes</a:t>
            </a:r>
          </a:p>
        </p:txBody>
      </p:sp>
      <p:sp>
        <p:nvSpPr>
          <p:cNvPr id="51" name="CuadroTexto 50">
            <a:extLst>
              <a:ext uri="{FF2B5EF4-FFF2-40B4-BE49-F238E27FC236}">
                <a16:creationId xmlns:a16="http://schemas.microsoft.com/office/drawing/2014/main" id="{29B84F6F-F161-A362-8271-618266CEA0EC}"/>
              </a:ext>
            </a:extLst>
          </p:cNvPr>
          <p:cNvSpPr txBox="1"/>
          <p:nvPr/>
        </p:nvSpPr>
        <p:spPr>
          <a:xfrm>
            <a:off x="4975128" y="3228960"/>
            <a:ext cx="3616274" cy="523220"/>
          </a:xfrm>
          <a:prstGeom prst="rect">
            <a:avLst/>
          </a:prstGeom>
          <a:noFill/>
        </p:spPr>
        <p:txBody>
          <a:bodyPr wrap="square" rtlCol="0">
            <a:spAutoFit/>
          </a:bodyPr>
          <a:lstStyle/>
          <a:p>
            <a:r>
              <a:rPr lang="es-ES" sz="1400" dirty="0">
                <a:solidFill>
                  <a:schemeClr val="bg1"/>
                </a:solidFill>
                <a:latin typeface="+mj-lt"/>
              </a:rPr>
              <a:t>Convierte los datos recientes a formato JSON y los envía al </a:t>
            </a:r>
            <a:r>
              <a:rPr lang="es-ES" sz="1400" dirty="0" err="1">
                <a:solidFill>
                  <a:schemeClr val="bg1"/>
                </a:solidFill>
                <a:latin typeface="+mj-lt"/>
              </a:rPr>
              <a:t>frontend</a:t>
            </a:r>
            <a:endParaRPr lang="es-ES" sz="1400" dirty="0">
              <a:solidFill>
                <a:schemeClr val="bg1"/>
              </a:solidFill>
              <a:latin typeface="+mj-lt"/>
            </a:endParaRPr>
          </a:p>
        </p:txBody>
      </p:sp>
      <p:sp>
        <p:nvSpPr>
          <p:cNvPr id="52" name="CuadroTexto 51">
            <a:extLst>
              <a:ext uri="{FF2B5EF4-FFF2-40B4-BE49-F238E27FC236}">
                <a16:creationId xmlns:a16="http://schemas.microsoft.com/office/drawing/2014/main" id="{D792B863-489C-506E-0A86-61377183C6DC}"/>
              </a:ext>
            </a:extLst>
          </p:cNvPr>
          <p:cNvSpPr txBox="1"/>
          <p:nvPr/>
        </p:nvSpPr>
        <p:spPr>
          <a:xfrm>
            <a:off x="34247" y="3927828"/>
            <a:ext cx="3062022" cy="307777"/>
          </a:xfrm>
          <a:prstGeom prst="rect">
            <a:avLst/>
          </a:prstGeom>
          <a:noFill/>
        </p:spPr>
        <p:txBody>
          <a:bodyPr wrap="square" rtlCol="0">
            <a:spAutoFit/>
          </a:bodyPr>
          <a:lstStyle/>
          <a:p>
            <a:r>
              <a:rPr lang="es-ES" sz="1400" dirty="0">
                <a:solidFill>
                  <a:schemeClr val="bg1"/>
                </a:solidFill>
                <a:latin typeface="+mj-lt"/>
              </a:rPr>
              <a:t>Solicita datos recientes</a:t>
            </a:r>
          </a:p>
        </p:txBody>
      </p:sp>
    </p:spTree>
    <p:extLst>
      <p:ext uri="{BB962C8B-B14F-4D97-AF65-F5344CB8AC3E}">
        <p14:creationId xmlns:p14="http://schemas.microsoft.com/office/powerpoint/2010/main" val="941861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AA725-0197-209D-D285-B8DF21915B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744604-A47C-5070-EDC7-3F5F319F991E}"/>
              </a:ext>
            </a:extLst>
          </p:cNvPr>
          <p:cNvSpPr>
            <a:spLocks noGrp="1"/>
          </p:cNvSpPr>
          <p:nvPr>
            <p:ph type="title"/>
          </p:nvPr>
        </p:nvSpPr>
        <p:spPr>
          <a:xfrm>
            <a:off x="849351" y="166137"/>
            <a:ext cx="10515600" cy="1325563"/>
          </a:xfrm>
        </p:spPr>
        <p:txBody>
          <a:bodyPr/>
          <a:lstStyle/>
          <a:p>
            <a:r>
              <a:rPr lang="es-ES" b="1" dirty="0" err="1"/>
              <a:t>Frontend</a:t>
            </a:r>
            <a:r>
              <a:rPr lang="es-ES" b="1" dirty="0"/>
              <a:t> (</a:t>
            </a:r>
            <a:r>
              <a:rPr lang="es-ES" b="1" dirty="0" err="1"/>
              <a:t>SpringBoot</a:t>
            </a:r>
            <a:r>
              <a:rPr lang="es-ES" b="1" dirty="0"/>
              <a:t> + </a:t>
            </a:r>
            <a:r>
              <a:rPr lang="es-ES" b="1" dirty="0" err="1"/>
              <a:t>Thymeleaf</a:t>
            </a:r>
            <a:r>
              <a:rPr lang="es-ES" b="1" dirty="0"/>
              <a:t>)</a:t>
            </a:r>
          </a:p>
        </p:txBody>
      </p:sp>
      <p:sp>
        <p:nvSpPr>
          <p:cNvPr id="5" name="Marcador de pie de página 4">
            <a:extLst>
              <a:ext uri="{FF2B5EF4-FFF2-40B4-BE49-F238E27FC236}">
                <a16:creationId xmlns:a16="http://schemas.microsoft.com/office/drawing/2014/main" id="{F167728B-7E00-5F47-DD15-3968FA226396}"/>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37E2A33A-CAF9-73A8-C3BB-8EACD226C9A6}"/>
              </a:ext>
            </a:extLst>
          </p:cNvPr>
          <p:cNvSpPr>
            <a:spLocks noGrp="1"/>
          </p:cNvSpPr>
          <p:nvPr>
            <p:ph type="sldNum" sz="quarter" idx="12"/>
          </p:nvPr>
        </p:nvSpPr>
        <p:spPr/>
        <p:txBody>
          <a:bodyPr/>
          <a:lstStyle/>
          <a:p>
            <a:pPr rtl="0"/>
            <a:fld id="{FE024F78-56A6-7740-B68D-8D4D026EDF3F}" type="slidenum">
              <a:rPr lang="es-ES" noProof="0" smtClean="0"/>
              <a:pPr rtl="0"/>
              <a:t>32</a:t>
            </a:fld>
            <a:endParaRPr lang="es-ES" noProof="0"/>
          </a:p>
        </p:txBody>
      </p:sp>
      <p:sp>
        <p:nvSpPr>
          <p:cNvPr id="9" name="Marcador de texto 27">
            <a:extLst>
              <a:ext uri="{FF2B5EF4-FFF2-40B4-BE49-F238E27FC236}">
                <a16:creationId xmlns:a16="http://schemas.microsoft.com/office/drawing/2014/main" id="{6B6EA263-4F5F-A679-A086-1DB05F411B59}"/>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pic>
        <p:nvPicPr>
          <p:cNvPr id="7" name="Imagen 6">
            <a:extLst>
              <a:ext uri="{FF2B5EF4-FFF2-40B4-BE49-F238E27FC236}">
                <a16:creationId xmlns:a16="http://schemas.microsoft.com/office/drawing/2014/main" id="{B58A0294-E9BB-F678-521C-72BC0A5C6070}"/>
              </a:ext>
            </a:extLst>
          </p:cNvPr>
          <p:cNvPicPr>
            <a:picLocks noChangeAspect="1"/>
          </p:cNvPicPr>
          <p:nvPr/>
        </p:nvPicPr>
        <p:blipFill>
          <a:blip r:embed="rId2"/>
          <a:stretch>
            <a:fillRect/>
          </a:stretch>
        </p:blipFill>
        <p:spPr>
          <a:xfrm>
            <a:off x="1689006" y="1371077"/>
            <a:ext cx="8813987" cy="4866210"/>
          </a:xfrm>
          <a:prstGeom prst="rect">
            <a:avLst/>
          </a:prstGeom>
        </p:spPr>
      </p:pic>
    </p:spTree>
    <p:extLst>
      <p:ext uri="{BB962C8B-B14F-4D97-AF65-F5344CB8AC3E}">
        <p14:creationId xmlns:p14="http://schemas.microsoft.com/office/powerpoint/2010/main" val="2944873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51670-8AC6-8D67-9599-12AC4AD7317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DB5521-37AD-ECD2-8600-B574D8E21F7F}"/>
              </a:ext>
            </a:extLst>
          </p:cNvPr>
          <p:cNvSpPr>
            <a:spLocks noGrp="1"/>
          </p:cNvSpPr>
          <p:nvPr>
            <p:ph type="title"/>
          </p:nvPr>
        </p:nvSpPr>
        <p:spPr>
          <a:xfrm>
            <a:off x="80683" y="1562944"/>
            <a:ext cx="6391836" cy="1358678"/>
          </a:xfrm>
        </p:spPr>
        <p:txBody>
          <a:bodyPr/>
          <a:lstStyle/>
          <a:p>
            <a:r>
              <a:rPr lang="es-ES" sz="3600" b="1" dirty="0"/>
              <a:t>Despliegue en la nube</a:t>
            </a:r>
            <a:endParaRPr lang="es-ES" sz="3600" dirty="0"/>
          </a:p>
        </p:txBody>
      </p:sp>
      <p:sp>
        <p:nvSpPr>
          <p:cNvPr id="3" name="Marcador de texto 2">
            <a:extLst>
              <a:ext uri="{FF2B5EF4-FFF2-40B4-BE49-F238E27FC236}">
                <a16:creationId xmlns:a16="http://schemas.microsoft.com/office/drawing/2014/main" id="{530B9EAD-3A99-102E-5429-7A77EB9BEC8F}"/>
              </a:ext>
            </a:extLst>
          </p:cNvPr>
          <p:cNvSpPr>
            <a:spLocks noGrp="1"/>
          </p:cNvSpPr>
          <p:nvPr>
            <p:ph type="body" sz="quarter" idx="13"/>
          </p:nvPr>
        </p:nvSpPr>
        <p:spPr>
          <a:xfrm>
            <a:off x="200025" y="3213736"/>
            <a:ext cx="5618069" cy="3108567"/>
          </a:xfrm>
        </p:spPr>
        <p:txBody>
          <a:bodyPr/>
          <a:lstStyle/>
          <a:p>
            <a:pPr algn="just"/>
            <a:r>
              <a:rPr lang="es-ES" sz="1400" dirty="0">
                <a:solidFill>
                  <a:schemeClr val="bg1"/>
                </a:solidFill>
                <a:latin typeface="+mj-lt"/>
              </a:rPr>
              <a:t>Para mayor facilidad a la hora de comunicar la placa ESP32 con nuestra aplicación web y por ende recopilar los datos con mayor eficacia se ha optado por desplegar tanto la base de datos como la aplicación en sí misma en la nube.</a:t>
            </a:r>
          </a:p>
          <a:p>
            <a:pPr algn="just"/>
            <a:r>
              <a:rPr lang="es-ES" sz="1400" dirty="0">
                <a:solidFill>
                  <a:schemeClr val="bg1"/>
                </a:solidFill>
                <a:latin typeface="+mj-lt"/>
              </a:rPr>
              <a:t>Nos hemos valido para ello de un servidor VPS (Virtual </a:t>
            </a:r>
            <a:r>
              <a:rPr lang="es-ES" sz="1400" dirty="0" err="1">
                <a:solidFill>
                  <a:schemeClr val="bg1"/>
                </a:solidFill>
                <a:latin typeface="+mj-lt"/>
              </a:rPr>
              <a:t>Private</a:t>
            </a:r>
            <a:r>
              <a:rPr lang="es-ES" sz="1400" dirty="0">
                <a:solidFill>
                  <a:schemeClr val="bg1"/>
                </a:solidFill>
                <a:latin typeface="+mj-lt"/>
              </a:rPr>
              <a:t> Server) contratado con la empresa IONOS con Ubuntu 22.04 como sistema operativo.</a:t>
            </a:r>
          </a:p>
          <a:p>
            <a:pPr algn="just"/>
            <a:r>
              <a:rPr lang="es-ES" sz="1400" dirty="0">
                <a:solidFill>
                  <a:schemeClr val="bg1"/>
                </a:solidFill>
                <a:latin typeface="+mj-lt"/>
              </a:rPr>
              <a:t>La base de datos MySQL ha sido desplegada mediante un contenedor Docker ya que así residirá en un entorno reducido y aislado sin afectar al sistema operativo del servidor VPS.</a:t>
            </a:r>
          </a:p>
          <a:p>
            <a:pPr algn="just"/>
            <a:r>
              <a:rPr lang="es-ES" sz="1400" dirty="0">
                <a:solidFill>
                  <a:schemeClr val="bg1"/>
                </a:solidFill>
                <a:latin typeface="+mj-lt"/>
              </a:rPr>
              <a:t>La aplicación </a:t>
            </a:r>
            <a:r>
              <a:rPr lang="es-ES" sz="1400" dirty="0" err="1">
                <a:solidFill>
                  <a:schemeClr val="bg1"/>
                </a:solidFill>
                <a:latin typeface="+mj-lt"/>
              </a:rPr>
              <a:t>SpringBoot</a:t>
            </a:r>
            <a:r>
              <a:rPr lang="es-ES" sz="1400" dirty="0">
                <a:solidFill>
                  <a:schemeClr val="bg1"/>
                </a:solidFill>
                <a:latin typeface="+mj-lt"/>
              </a:rPr>
              <a:t> se ha desplegado usando la utilidad </a:t>
            </a:r>
            <a:r>
              <a:rPr lang="es-ES" sz="1400" dirty="0" err="1">
                <a:solidFill>
                  <a:schemeClr val="bg1"/>
                </a:solidFill>
                <a:latin typeface="+mj-lt"/>
              </a:rPr>
              <a:t>systemctl</a:t>
            </a:r>
            <a:r>
              <a:rPr lang="es-ES" sz="1400" dirty="0">
                <a:solidFill>
                  <a:schemeClr val="bg1"/>
                </a:solidFill>
                <a:latin typeface="+mj-lt"/>
              </a:rPr>
              <a:t> de Ubuntu, para inicializar servicios del sistema.</a:t>
            </a:r>
          </a:p>
          <a:p>
            <a:endParaRPr lang="es-ES" dirty="0"/>
          </a:p>
        </p:txBody>
      </p:sp>
      <p:sp>
        <p:nvSpPr>
          <p:cNvPr id="4" name="Marcador de pie de página 3">
            <a:extLst>
              <a:ext uri="{FF2B5EF4-FFF2-40B4-BE49-F238E27FC236}">
                <a16:creationId xmlns:a16="http://schemas.microsoft.com/office/drawing/2014/main" id="{0B3F425D-E072-DFC9-F35E-2A24B129E4ED}"/>
              </a:ext>
            </a:extLst>
          </p:cNvPr>
          <p:cNvSpPr>
            <a:spLocks noGrp="1"/>
          </p:cNvSpPr>
          <p:nvPr>
            <p:ph type="ftr" sz="quarter" idx="11"/>
          </p:nvPr>
        </p:nvSpPr>
        <p:spPr>
          <a:xfrm>
            <a:off x="200025" y="6491870"/>
            <a:ext cx="4114800" cy="365125"/>
          </a:xfrm>
        </p:spPr>
        <p:txBody>
          <a:bodyPr/>
          <a:lstStyle/>
          <a:p>
            <a:pPr rtl="0"/>
            <a:r>
              <a:rPr lang="es-ES" dirty="0"/>
              <a:t>Inteligencia Ambiental</a:t>
            </a:r>
            <a:endParaRPr lang="es-ES" noProof="0" dirty="0"/>
          </a:p>
        </p:txBody>
      </p:sp>
      <p:sp>
        <p:nvSpPr>
          <p:cNvPr id="5" name="Marcador de número de diapositiva 4">
            <a:extLst>
              <a:ext uri="{FF2B5EF4-FFF2-40B4-BE49-F238E27FC236}">
                <a16:creationId xmlns:a16="http://schemas.microsoft.com/office/drawing/2014/main" id="{3F6E2B56-8187-C954-A3A4-356A68DA9410}"/>
              </a:ext>
            </a:extLst>
          </p:cNvPr>
          <p:cNvSpPr>
            <a:spLocks noGrp="1"/>
          </p:cNvSpPr>
          <p:nvPr>
            <p:ph type="sldNum" sz="quarter" idx="12"/>
          </p:nvPr>
        </p:nvSpPr>
        <p:spPr/>
        <p:txBody>
          <a:bodyPr/>
          <a:lstStyle/>
          <a:p>
            <a:pPr rtl="0"/>
            <a:fld id="{FE024F78-56A6-7740-B68D-8D4D026EDF3F}" type="slidenum">
              <a:rPr lang="es-ES" noProof="0" smtClean="0"/>
              <a:pPr rtl="0"/>
              <a:t>33</a:t>
            </a:fld>
            <a:endParaRPr lang="es-ES" noProof="0"/>
          </a:p>
        </p:txBody>
      </p:sp>
      <p:pic>
        <p:nvPicPr>
          <p:cNvPr id="11" name="Imagen 10" descr="Icono&#10;&#10;Descripción generada automáticamente">
            <a:extLst>
              <a:ext uri="{FF2B5EF4-FFF2-40B4-BE49-F238E27FC236}">
                <a16:creationId xmlns:a16="http://schemas.microsoft.com/office/drawing/2014/main" id="{71A1DFAC-7958-97B2-F0EB-4967E04FCF26}"/>
              </a:ext>
            </a:extLst>
          </p:cNvPr>
          <p:cNvPicPr>
            <a:picLocks noChangeAspect="1"/>
          </p:cNvPicPr>
          <p:nvPr/>
        </p:nvPicPr>
        <p:blipFill>
          <a:blip r:embed="rId2"/>
          <a:stretch>
            <a:fillRect/>
          </a:stretch>
        </p:blipFill>
        <p:spPr>
          <a:xfrm>
            <a:off x="7426472" y="3429002"/>
            <a:ext cx="3428998" cy="3428998"/>
          </a:xfrm>
          <a:prstGeom prst="rect">
            <a:avLst/>
          </a:prstGeom>
        </p:spPr>
      </p:pic>
      <p:pic>
        <p:nvPicPr>
          <p:cNvPr id="17" name="Imagen 16" descr="Logotipo&#10;&#10;Descripción generada automáticamente">
            <a:extLst>
              <a:ext uri="{FF2B5EF4-FFF2-40B4-BE49-F238E27FC236}">
                <a16:creationId xmlns:a16="http://schemas.microsoft.com/office/drawing/2014/main" id="{FB40C36E-019F-C09B-3EC6-3F68063FA9D0}"/>
              </a:ext>
            </a:extLst>
          </p:cNvPr>
          <p:cNvPicPr>
            <a:picLocks noChangeAspect="1"/>
          </p:cNvPicPr>
          <p:nvPr/>
        </p:nvPicPr>
        <p:blipFill>
          <a:blip r:embed="rId3"/>
          <a:stretch>
            <a:fillRect/>
          </a:stretch>
        </p:blipFill>
        <p:spPr>
          <a:xfrm>
            <a:off x="7291876" y="-125506"/>
            <a:ext cx="3698190" cy="3698190"/>
          </a:xfrm>
          <a:prstGeom prst="rect">
            <a:avLst/>
          </a:prstGeom>
        </p:spPr>
      </p:pic>
    </p:spTree>
    <p:extLst>
      <p:ext uri="{BB962C8B-B14F-4D97-AF65-F5344CB8AC3E}">
        <p14:creationId xmlns:p14="http://schemas.microsoft.com/office/powerpoint/2010/main" val="2349024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0A1C3-1B8B-A766-12DE-8FD8808261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813C5D4-A614-B7A7-7A98-5091281FE2AF}"/>
              </a:ext>
            </a:extLst>
          </p:cNvPr>
          <p:cNvSpPr>
            <a:spLocks noGrp="1"/>
          </p:cNvSpPr>
          <p:nvPr>
            <p:ph type="title"/>
          </p:nvPr>
        </p:nvSpPr>
        <p:spPr/>
        <p:txBody>
          <a:bodyPr/>
          <a:lstStyle/>
          <a:p>
            <a:r>
              <a:rPr lang="es-ES" b="1" dirty="0"/>
              <a:t>Despliegue en la nube</a:t>
            </a:r>
          </a:p>
        </p:txBody>
      </p:sp>
      <p:sp>
        <p:nvSpPr>
          <p:cNvPr id="5" name="Marcador de pie de página 4">
            <a:extLst>
              <a:ext uri="{FF2B5EF4-FFF2-40B4-BE49-F238E27FC236}">
                <a16:creationId xmlns:a16="http://schemas.microsoft.com/office/drawing/2014/main" id="{05ADF898-98B9-DA81-92C0-2EC723211A37}"/>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A7B6B5B4-7768-6C2A-7E8A-38F59DFF33B7}"/>
              </a:ext>
            </a:extLst>
          </p:cNvPr>
          <p:cNvSpPr>
            <a:spLocks noGrp="1"/>
          </p:cNvSpPr>
          <p:nvPr>
            <p:ph type="sldNum" sz="quarter" idx="12"/>
          </p:nvPr>
        </p:nvSpPr>
        <p:spPr/>
        <p:txBody>
          <a:bodyPr/>
          <a:lstStyle/>
          <a:p>
            <a:pPr rtl="0"/>
            <a:fld id="{FE024F78-56A6-7740-B68D-8D4D026EDF3F}" type="slidenum">
              <a:rPr lang="es-ES" noProof="0" smtClean="0"/>
              <a:pPr rtl="0"/>
              <a:t>34</a:t>
            </a:fld>
            <a:endParaRPr lang="es-ES" noProof="0"/>
          </a:p>
        </p:txBody>
      </p:sp>
      <p:sp>
        <p:nvSpPr>
          <p:cNvPr id="9" name="Marcador de texto 27">
            <a:extLst>
              <a:ext uri="{FF2B5EF4-FFF2-40B4-BE49-F238E27FC236}">
                <a16:creationId xmlns:a16="http://schemas.microsoft.com/office/drawing/2014/main" id="{32241AE2-6F27-F830-209B-70CBADDF68CE}"/>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F0069770-FCF6-8B40-BC7B-D5ED3C4BFDCF}"/>
              </a:ext>
            </a:extLst>
          </p:cNvPr>
          <p:cNvSpPr txBox="1">
            <a:spLocks/>
          </p:cNvSpPr>
          <p:nvPr/>
        </p:nvSpPr>
        <p:spPr>
          <a:xfrm>
            <a:off x="535709" y="1651506"/>
            <a:ext cx="1109287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Docker es un proyecto de código abierto que permite la utilización de máquinas virtuales muy reducidas y livianas para aislar un entorno concreto preparado para una aplicación concreta, es decir, juntar la aplicación con todas sus dependencias sin afectar al sistema operativo principal.</a:t>
            </a:r>
          </a:p>
          <a:p>
            <a:r>
              <a:rPr lang="es-ES" sz="2000" dirty="0">
                <a:solidFill>
                  <a:schemeClr val="bg1"/>
                </a:solidFill>
              </a:rPr>
              <a:t>Estas máquinas virtuales reducidas es lo que se conoce como “contenedores”. Para instalar Docker es necesario consultar su documentación: </a:t>
            </a:r>
            <a:r>
              <a:rPr lang="es-ES" sz="2000" dirty="0">
                <a:solidFill>
                  <a:schemeClr val="bg1"/>
                </a:solidFill>
                <a:hlinkClick r:id="rId2"/>
              </a:rPr>
              <a:t>https://docs.docker.com/engine/install/</a:t>
            </a:r>
            <a:endParaRPr lang="es-ES" sz="2000" dirty="0">
              <a:solidFill>
                <a:schemeClr val="bg1"/>
              </a:solidFill>
            </a:endParaRPr>
          </a:p>
          <a:p>
            <a:r>
              <a:rPr lang="es-ES" sz="2000" dirty="0">
                <a:solidFill>
                  <a:schemeClr val="bg1"/>
                </a:solidFill>
              </a:rPr>
              <a:t>Una vez instalado Docker, la puesta en marcha del contenedor MySQL se llevaría a cabo con los siguientes comandos:</a:t>
            </a:r>
          </a:p>
          <a:p>
            <a:pPr marL="342900" indent="-342900">
              <a:buFont typeface="Arial" panose="020B0604020202020204" pitchFamily="34" charset="0"/>
              <a:buChar char="•"/>
            </a:pPr>
            <a:r>
              <a:rPr lang="es-ES" sz="2000" i="1" dirty="0"/>
              <a:t>$ </a:t>
            </a:r>
            <a:r>
              <a:rPr lang="es-ES" sz="2000" i="1" dirty="0" err="1"/>
              <a:t>docker</a:t>
            </a:r>
            <a:r>
              <a:rPr lang="es-ES" sz="2000" i="1" dirty="0"/>
              <a:t> </a:t>
            </a:r>
            <a:r>
              <a:rPr lang="es-ES" sz="2000" i="1" dirty="0" err="1"/>
              <a:t>pull</a:t>
            </a:r>
            <a:r>
              <a:rPr lang="es-ES" sz="2000" i="1" dirty="0"/>
              <a:t> </a:t>
            </a:r>
            <a:r>
              <a:rPr lang="es-ES" sz="2000" i="1" dirty="0" err="1"/>
              <a:t>mysql:latest</a:t>
            </a:r>
            <a:r>
              <a:rPr lang="es-ES" sz="2000" i="1" dirty="0"/>
              <a:t> </a:t>
            </a:r>
            <a:r>
              <a:rPr lang="es-ES" sz="2000" dirty="0">
                <a:solidFill>
                  <a:schemeClr val="bg1"/>
                </a:solidFill>
                <a:sym typeface="Wingdings" panose="05000000000000000000" pitchFamily="2" charset="2"/>
              </a:rPr>
              <a:t> Descarga la imagen de la última versión disponible</a:t>
            </a:r>
          </a:p>
          <a:p>
            <a:pPr marL="342900" indent="-342900">
              <a:buFont typeface="Arial" panose="020B0604020202020204" pitchFamily="34" charset="0"/>
              <a:buChar char="•"/>
            </a:pPr>
            <a:r>
              <a:rPr lang="en-US" sz="2000" i="1" dirty="0"/>
              <a:t>$ docker run --name test-</a:t>
            </a:r>
            <a:r>
              <a:rPr lang="en-US" sz="2000" i="1" dirty="0" err="1"/>
              <a:t>mysql</a:t>
            </a:r>
            <a:r>
              <a:rPr lang="en-US" sz="2000" i="1" dirty="0"/>
              <a:t> -e MYSQL_ROOT_PASSWORD=</a:t>
            </a:r>
            <a:r>
              <a:rPr lang="en-US" sz="2000" i="1" dirty="0" err="1"/>
              <a:t>strong_password</a:t>
            </a:r>
            <a:r>
              <a:rPr lang="en-US" sz="2000" i="1" dirty="0"/>
              <a:t> -d </a:t>
            </a:r>
            <a:r>
              <a:rPr lang="en-US" sz="2000" i="1" dirty="0" err="1"/>
              <a:t>mysql</a:t>
            </a:r>
            <a:r>
              <a:rPr lang="es-ES" sz="2000" i="1" dirty="0">
                <a:sym typeface="Wingdings" panose="05000000000000000000" pitchFamily="2" charset="2"/>
              </a:rPr>
              <a:t> </a:t>
            </a:r>
            <a:r>
              <a:rPr lang="es-ES" sz="2000" dirty="0">
                <a:solidFill>
                  <a:schemeClr val="bg1"/>
                </a:solidFill>
                <a:sym typeface="Wingdings" panose="05000000000000000000" pitchFamily="2" charset="2"/>
              </a:rPr>
              <a:t> Crea y ejecuta un contenedor llamado test-</a:t>
            </a:r>
            <a:r>
              <a:rPr lang="es-ES" sz="2000" dirty="0" err="1">
                <a:solidFill>
                  <a:schemeClr val="bg1"/>
                </a:solidFill>
                <a:sym typeface="Wingdings" panose="05000000000000000000" pitchFamily="2" charset="2"/>
              </a:rPr>
              <a:t>mysql</a:t>
            </a:r>
            <a:r>
              <a:rPr lang="es-ES" sz="2000" dirty="0">
                <a:solidFill>
                  <a:schemeClr val="bg1"/>
                </a:solidFill>
                <a:sym typeface="Wingdings" panose="05000000000000000000" pitchFamily="2" charset="2"/>
              </a:rPr>
              <a:t> utilizando la imagen “</a:t>
            </a:r>
            <a:r>
              <a:rPr lang="es-ES" sz="2000" dirty="0" err="1">
                <a:solidFill>
                  <a:schemeClr val="bg1"/>
                </a:solidFill>
                <a:sym typeface="Wingdings" panose="05000000000000000000" pitchFamily="2" charset="2"/>
              </a:rPr>
              <a:t>mysql</a:t>
            </a:r>
            <a:r>
              <a:rPr lang="es-ES" sz="2000" dirty="0">
                <a:solidFill>
                  <a:schemeClr val="bg1"/>
                </a:solidFill>
                <a:sym typeface="Wingdings" panose="05000000000000000000" pitchFamily="2" charset="2"/>
              </a:rPr>
              <a:t>” anteriormente descargada</a:t>
            </a:r>
            <a:endParaRPr lang="es-ES" sz="2000" dirty="0">
              <a:solidFill>
                <a:schemeClr val="bg1"/>
              </a:solidFill>
            </a:endParaRPr>
          </a:p>
          <a:p>
            <a:endParaRPr lang="es-ES" sz="2000" dirty="0">
              <a:solidFill>
                <a:schemeClr val="bg1"/>
              </a:solidFill>
            </a:endParaRPr>
          </a:p>
        </p:txBody>
      </p:sp>
    </p:spTree>
    <p:extLst>
      <p:ext uri="{BB962C8B-B14F-4D97-AF65-F5344CB8AC3E}">
        <p14:creationId xmlns:p14="http://schemas.microsoft.com/office/powerpoint/2010/main" val="407491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4F7FA-7AF8-4A29-93E5-D76E19BCD0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18D39E4-BEE4-81F7-6704-48775359CC46}"/>
              </a:ext>
            </a:extLst>
          </p:cNvPr>
          <p:cNvSpPr>
            <a:spLocks noGrp="1"/>
          </p:cNvSpPr>
          <p:nvPr>
            <p:ph type="title"/>
          </p:nvPr>
        </p:nvSpPr>
        <p:spPr/>
        <p:txBody>
          <a:bodyPr/>
          <a:lstStyle/>
          <a:p>
            <a:r>
              <a:rPr lang="es-ES" b="1" dirty="0"/>
              <a:t>Despliegue en la nube</a:t>
            </a:r>
          </a:p>
        </p:txBody>
      </p:sp>
      <p:sp>
        <p:nvSpPr>
          <p:cNvPr id="5" name="Marcador de pie de página 4">
            <a:extLst>
              <a:ext uri="{FF2B5EF4-FFF2-40B4-BE49-F238E27FC236}">
                <a16:creationId xmlns:a16="http://schemas.microsoft.com/office/drawing/2014/main" id="{8B3E25C3-D2D9-C73D-FF7D-E4D946DEFC87}"/>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C56E67D5-8849-3BB9-EF1A-3C5C5AF09AA2}"/>
              </a:ext>
            </a:extLst>
          </p:cNvPr>
          <p:cNvSpPr>
            <a:spLocks noGrp="1"/>
          </p:cNvSpPr>
          <p:nvPr>
            <p:ph type="sldNum" sz="quarter" idx="12"/>
          </p:nvPr>
        </p:nvSpPr>
        <p:spPr/>
        <p:txBody>
          <a:bodyPr/>
          <a:lstStyle/>
          <a:p>
            <a:pPr rtl="0"/>
            <a:fld id="{FE024F78-56A6-7740-B68D-8D4D026EDF3F}" type="slidenum">
              <a:rPr lang="es-ES" noProof="0" smtClean="0"/>
              <a:pPr rtl="0"/>
              <a:t>35</a:t>
            </a:fld>
            <a:endParaRPr lang="es-ES" noProof="0"/>
          </a:p>
        </p:txBody>
      </p:sp>
      <p:sp>
        <p:nvSpPr>
          <p:cNvPr id="9" name="Marcador de texto 27">
            <a:extLst>
              <a:ext uri="{FF2B5EF4-FFF2-40B4-BE49-F238E27FC236}">
                <a16:creationId xmlns:a16="http://schemas.microsoft.com/office/drawing/2014/main" id="{724306F5-978E-8E85-1594-86984EBA7626}"/>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B0371AB7-70F2-098F-B0D0-4E5364C0FF47}"/>
              </a:ext>
            </a:extLst>
          </p:cNvPr>
          <p:cNvSpPr txBox="1">
            <a:spLocks/>
          </p:cNvSpPr>
          <p:nvPr/>
        </p:nvSpPr>
        <p:spPr>
          <a:xfrm>
            <a:off x="535709" y="1651506"/>
            <a:ext cx="1109287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En cuanto a la aplicación web con </a:t>
            </a:r>
            <a:r>
              <a:rPr lang="es-ES" sz="2000" dirty="0" err="1">
                <a:solidFill>
                  <a:schemeClr val="bg1"/>
                </a:solidFill>
              </a:rPr>
              <a:t>SpringBoot</a:t>
            </a:r>
            <a:r>
              <a:rPr lang="es-ES" sz="2000" dirty="0">
                <a:solidFill>
                  <a:schemeClr val="bg1"/>
                </a:solidFill>
              </a:rPr>
              <a:t>, se ha creado un repositorio en </a:t>
            </a:r>
            <a:r>
              <a:rPr lang="es-ES" sz="2000" dirty="0" err="1">
                <a:solidFill>
                  <a:schemeClr val="bg1"/>
                </a:solidFill>
              </a:rPr>
              <a:t>github</a:t>
            </a:r>
            <a:r>
              <a:rPr lang="es-ES" sz="2000" dirty="0">
                <a:solidFill>
                  <a:schemeClr val="bg1"/>
                </a:solidFill>
              </a:rPr>
              <a:t> que posteriormente se ha clonado en el servidor VPS. Una vez clonado para desplegarlo como servicio del sistema mediante </a:t>
            </a:r>
            <a:r>
              <a:rPr lang="es-ES" sz="2000" dirty="0" err="1">
                <a:solidFill>
                  <a:schemeClr val="bg1"/>
                </a:solidFill>
              </a:rPr>
              <a:t>systemctl</a:t>
            </a:r>
            <a:r>
              <a:rPr lang="es-ES" sz="2000" dirty="0">
                <a:solidFill>
                  <a:schemeClr val="bg1"/>
                </a:solidFill>
              </a:rPr>
              <a:t> se realizan los siguientes pasos:</a:t>
            </a:r>
          </a:p>
          <a:p>
            <a:pPr marL="342900" indent="-342900" algn="just">
              <a:buFont typeface="Arial" panose="020B0604020202020204" pitchFamily="34" charset="0"/>
              <a:buChar char="•"/>
            </a:pPr>
            <a:r>
              <a:rPr lang="es-ES" sz="2000" i="1" dirty="0" err="1"/>
              <a:t>mvn</a:t>
            </a:r>
            <a:r>
              <a:rPr lang="es-ES" sz="2000" i="1" dirty="0"/>
              <a:t> </a:t>
            </a:r>
            <a:r>
              <a:rPr lang="es-ES" sz="2000" i="1" dirty="0" err="1"/>
              <a:t>package</a:t>
            </a:r>
            <a:r>
              <a:rPr lang="es-ES" sz="2000" i="1" dirty="0"/>
              <a:t> </a:t>
            </a:r>
            <a:r>
              <a:rPr lang="es-ES" sz="2000" dirty="0">
                <a:solidFill>
                  <a:schemeClr val="bg1"/>
                </a:solidFill>
                <a:sym typeface="Wingdings" panose="05000000000000000000" pitchFamily="2" charset="2"/>
              </a:rPr>
              <a:t> Se compila el proyecto Java con Maven</a:t>
            </a:r>
            <a:endParaRPr lang="es-ES" sz="2000" dirty="0">
              <a:solidFill>
                <a:schemeClr val="bg1"/>
              </a:solidFill>
            </a:endParaRPr>
          </a:p>
          <a:p>
            <a:pPr marL="342900" indent="-342900" algn="just">
              <a:buFont typeface="Arial" panose="020B0604020202020204" pitchFamily="34" charset="0"/>
              <a:buChar char="•"/>
            </a:pPr>
            <a:r>
              <a:rPr lang="es-ES" sz="2000" i="1" dirty="0"/>
              <a:t>sudo nano /</a:t>
            </a:r>
            <a:r>
              <a:rPr lang="es-ES" sz="2000" i="1" dirty="0" err="1"/>
              <a:t>etc</a:t>
            </a:r>
            <a:r>
              <a:rPr lang="es-ES" sz="2000" i="1" dirty="0"/>
              <a:t>/</a:t>
            </a:r>
            <a:r>
              <a:rPr lang="es-ES" sz="2000" i="1" dirty="0" err="1"/>
              <a:t>systemd</a:t>
            </a:r>
            <a:r>
              <a:rPr lang="es-ES" sz="2000" i="1" dirty="0"/>
              <a:t>/</a:t>
            </a:r>
            <a:r>
              <a:rPr lang="es-ES" sz="2000" i="1" dirty="0" err="1"/>
              <a:t>system</a:t>
            </a:r>
            <a:r>
              <a:rPr lang="es-ES" sz="2000" i="1" dirty="0"/>
              <a:t>/springboot-esp32.service </a:t>
            </a:r>
            <a:r>
              <a:rPr lang="es-ES" sz="2000" dirty="0">
                <a:solidFill>
                  <a:schemeClr val="bg1"/>
                </a:solidFill>
                <a:sym typeface="Wingdings" panose="05000000000000000000" pitchFamily="2" charset="2"/>
              </a:rPr>
              <a:t> Se crea un fichero en la ruta /</a:t>
            </a:r>
            <a:r>
              <a:rPr lang="es-ES" sz="2000" dirty="0" err="1">
                <a:solidFill>
                  <a:schemeClr val="bg1"/>
                </a:solidFill>
                <a:sym typeface="Wingdings" panose="05000000000000000000" pitchFamily="2" charset="2"/>
              </a:rPr>
              <a:t>etc</a:t>
            </a:r>
            <a:r>
              <a:rPr lang="es-ES" sz="2000" dirty="0">
                <a:solidFill>
                  <a:schemeClr val="bg1"/>
                </a:solidFill>
                <a:sym typeface="Wingdings" panose="05000000000000000000" pitchFamily="2" charset="2"/>
              </a:rPr>
              <a:t>/</a:t>
            </a:r>
            <a:r>
              <a:rPr lang="es-ES" sz="2000" dirty="0" err="1">
                <a:solidFill>
                  <a:schemeClr val="bg1"/>
                </a:solidFill>
                <a:sym typeface="Wingdings" panose="05000000000000000000" pitchFamily="2" charset="2"/>
              </a:rPr>
              <a:t>systemd</a:t>
            </a:r>
            <a:r>
              <a:rPr lang="es-ES" sz="2000" dirty="0">
                <a:solidFill>
                  <a:schemeClr val="bg1"/>
                </a:solidFill>
                <a:sym typeface="Wingdings" panose="05000000000000000000" pitchFamily="2" charset="2"/>
              </a:rPr>
              <a:t>/</a:t>
            </a:r>
            <a:r>
              <a:rPr lang="es-ES" sz="2000" dirty="0" err="1">
                <a:solidFill>
                  <a:schemeClr val="bg1"/>
                </a:solidFill>
                <a:sym typeface="Wingdings" panose="05000000000000000000" pitchFamily="2" charset="2"/>
              </a:rPr>
              <a:t>system</a:t>
            </a:r>
            <a:r>
              <a:rPr lang="es-ES" sz="2000" dirty="0">
                <a:solidFill>
                  <a:schemeClr val="bg1"/>
                </a:solidFill>
                <a:sym typeface="Wingdings" panose="05000000000000000000" pitchFamily="2" charset="2"/>
              </a:rPr>
              <a:t>/ con el nombre del servicio y la extensión .</a:t>
            </a:r>
            <a:r>
              <a:rPr lang="es-ES" sz="2000" dirty="0" err="1">
                <a:solidFill>
                  <a:schemeClr val="bg1"/>
                </a:solidFill>
                <a:sym typeface="Wingdings" panose="05000000000000000000" pitchFamily="2" charset="2"/>
              </a:rPr>
              <a:t>service</a:t>
            </a:r>
            <a:endParaRPr lang="es-ES" sz="2000" dirty="0">
              <a:solidFill>
                <a:schemeClr val="bg1"/>
              </a:solidFill>
              <a:sym typeface="Wingdings" panose="05000000000000000000" pitchFamily="2" charset="2"/>
            </a:endParaRPr>
          </a:p>
          <a:p>
            <a:pPr marL="342900" indent="-342900" algn="just">
              <a:buFont typeface="Arial" panose="020B0604020202020204" pitchFamily="34" charset="0"/>
              <a:buChar char="•"/>
            </a:pPr>
            <a:r>
              <a:rPr lang="es-ES" sz="2000" i="1" dirty="0">
                <a:sym typeface="Wingdings" panose="05000000000000000000" pitchFamily="2" charset="2"/>
              </a:rPr>
              <a:t>sudo </a:t>
            </a:r>
            <a:r>
              <a:rPr lang="es-ES" sz="2000" i="1" dirty="0" err="1">
                <a:sym typeface="Wingdings" panose="05000000000000000000" pitchFamily="2" charset="2"/>
              </a:rPr>
              <a:t>systemctl</a:t>
            </a:r>
            <a:r>
              <a:rPr lang="es-ES" sz="2000" i="1" dirty="0">
                <a:sym typeface="Wingdings" panose="05000000000000000000" pitchFamily="2" charset="2"/>
              </a:rPr>
              <a:t> </a:t>
            </a:r>
            <a:r>
              <a:rPr lang="es-ES" sz="2000" i="1" dirty="0" err="1">
                <a:sym typeface="Wingdings" panose="05000000000000000000" pitchFamily="2" charset="2"/>
              </a:rPr>
              <a:t>start</a:t>
            </a:r>
            <a:r>
              <a:rPr lang="es-ES" sz="2000" i="1" dirty="0">
                <a:sym typeface="Wingdings" panose="05000000000000000000" pitchFamily="2" charset="2"/>
              </a:rPr>
              <a:t> springboot-esp32.service </a:t>
            </a:r>
            <a:r>
              <a:rPr lang="es-ES" sz="2000" dirty="0">
                <a:solidFill>
                  <a:schemeClr val="bg1"/>
                </a:solidFill>
                <a:sym typeface="Wingdings" panose="05000000000000000000" pitchFamily="2" charset="2"/>
              </a:rPr>
              <a:t> Se inicia el servicio creado</a:t>
            </a:r>
          </a:p>
          <a:p>
            <a:pPr algn="just"/>
            <a:r>
              <a:rPr lang="es-ES" sz="2000" dirty="0">
                <a:solidFill>
                  <a:schemeClr val="bg1"/>
                </a:solidFill>
                <a:sym typeface="Wingdings" panose="05000000000000000000" pitchFamily="2" charset="2"/>
              </a:rPr>
              <a:t>El contenido del fichero springboot-esp32.service es el siguiente:</a:t>
            </a:r>
          </a:p>
          <a:p>
            <a:pPr algn="just"/>
            <a:endParaRPr lang="es-ES" sz="2000" dirty="0">
              <a:solidFill>
                <a:schemeClr val="bg1"/>
              </a:solidFill>
              <a:sym typeface="Wingdings" panose="05000000000000000000" pitchFamily="2" charset="2"/>
            </a:endParaRPr>
          </a:p>
          <a:p>
            <a:pPr algn="just"/>
            <a:endParaRPr lang="es-ES" sz="2000" dirty="0">
              <a:solidFill>
                <a:schemeClr val="bg1"/>
              </a:solidFill>
              <a:sym typeface="Wingdings" panose="05000000000000000000" pitchFamily="2" charset="2"/>
            </a:endParaRPr>
          </a:p>
          <a:p>
            <a:pPr marL="342900" indent="-342900" algn="just">
              <a:buFont typeface="Arial" panose="020B0604020202020204" pitchFamily="34" charset="0"/>
              <a:buChar char="•"/>
            </a:pPr>
            <a:endParaRPr lang="es-ES" sz="2000" dirty="0">
              <a:solidFill>
                <a:schemeClr val="bg1"/>
              </a:solidFill>
            </a:endParaRPr>
          </a:p>
          <a:p>
            <a:pPr marL="342900" indent="-342900" algn="just">
              <a:buFont typeface="Arial" panose="020B0604020202020204" pitchFamily="34" charset="0"/>
              <a:buChar char="•"/>
            </a:pPr>
            <a:endParaRPr lang="es-ES" sz="2000" dirty="0">
              <a:solidFill>
                <a:schemeClr val="bg1"/>
              </a:solidFill>
            </a:endParaRPr>
          </a:p>
          <a:p>
            <a:endParaRPr lang="es-ES" sz="2000" dirty="0">
              <a:solidFill>
                <a:schemeClr val="bg1"/>
              </a:solidFill>
            </a:endParaRPr>
          </a:p>
        </p:txBody>
      </p:sp>
      <p:pic>
        <p:nvPicPr>
          <p:cNvPr id="4" name="Imagen 3">
            <a:extLst>
              <a:ext uri="{FF2B5EF4-FFF2-40B4-BE49-F238E27FC236}">
                <a16:creationId xmlns:a16="http://schemas.microsoft.com/office/drawing/2014/main" id="{018E2018-5EC9-D2B2-8383-83EF92DE6C42}"/>
              </a:ext>
            </a:extLst>
          </p:cNvPr>
          <p:cNvPicPr>
            <a:picLocks noChangeAspect="1"/>
          </p:cNvPicPr>
          <p:nvPr/>
        </p:nvPicPr>
        <p:blipFill>
          <a:blip r:embed="rId2"/>
          <a:stretch>
            <a:fillRect/>
          </a:stretch>
        </p:blipFill>
        <p:spPr>
          <a:xfrm>
            <a:off x="2395209" y="4722716"/>
            <a:ext cx="8191500" cy="2000250"/>
          </a:xfrm>
          <a:prstGeom prst="rect">
            <a:avLst/>
          </a:prstGeom>
        </p:spPr>
      </p:pic>
    </p:spTree>
    <p:extLst>
      <p:ext uri="{BB962C8B-B14F-4D97-AF65-F5344CB8AC3E}">
        <p14:creationId xmlns:p14="http://schemas.microsoft.com/office/powerpoint/2010/main" val="2112373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F1AA1-EEA0-1265-4A90-C2494C6ED02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9895271-DA03-97B6-072D-FE68AF5476FA}"/>
              </a:ext>
            </a:extLst>
          </p:cNvPr>
          <p:cNvSpPr>
            <a:spLocks noGrp="1"/>
          </p:cNvSpPr>
          <p:nvPr>
            <p:ph type="title"/>
          </p:nvPr>
        </p:nvSpPr>
        <p:spPr/>
        <p:txBody>
          <a:bodyPr/>
          <a:lstStyle/>
          <a:p>
            <a:r>
              <a:rPr lang="es-ES" b="1" dirty="0"/>
              <a:t>Despliegue en la nube</a:t>
            </a:r>
          </a:p>
        </p:txBody>
      </p:sp>
      <p:sp>
        <p:nvSpPr>
          <p:cNvPr id="5" name="Marcador de pie de página 4">
            <a:extLst>
              <a:ext uri="{FF2B5EF4-FFF2-40B4-BE49-F238E27FC236}">
                <a16:creationId xmlns:a16="http://schemas.microsoft.com/office/drawing/2014/main" id="{9594F896-A0B5-D597-1CE5-F2CE528D6886}"/>
              </a:ext>
            </a:extLst>
          </p:cNvPr>
          <p:cNvSpPr>
            <a:spLocks noGrp="1"/>
          </p:cNvSpPr>
          <p:nvPr>
            <p:ph type="ftr" sz="quarter" idx="11"/>
          </p:nvPr>
        </p:nvSpPr>
        <p:spPr/>
        <p:txBody>
          <a:bodyPr/>
          <a:lstStyle/>
          <a:p>
            <a:pPr rtl="0"/>
            <a:r>
              <a:rPr lang="es-ES" dirty="0"/>
              <a:t>Inteligencia Ambiental</a:t>
            </a:r>
            <a:endParaRPr lang="es-ES" noProof="0" dirty="0"/>
          </a:p>
        </p:txBody>
      </p:sp>
      <p:sp>
        <p:nvSpPr>
          <p:cNvPr id="6" name="Marcador de número de diapositiva 5">
            <a:extLst>
              <a:ext uri="{FF2B5EF4-FFF2-40B4-BE49-F238E27FC236}">
                <a16:creationId xmlns:a16="http://schemas.microsoft.com/office/drawing/2014/main" id="{0E45DAAA-7496-5C3C-F8DF-D2218979FFC9}"/>
              </a:ext>
            </a:extLst>
          </p:cNvPr>
          <p:cNvSpPr>
            <a:spLocks noGrp="1"/>
          </p:cNvSpPr>
          <p:nvPr>
            <p:ph type="sldNum" sz="quarter" idx="12"/>
          </p:nvPr>
        </p:nvSpPr>
        <p:spPr/>
        <p:txBody>
          <a:bodyPr/>
          <a:lstStyle/>
          <a:p>
            <a:pPr rtl="0"/>
            <a:fld id="{FE024F78-56A6-7740-B68D-8D4D026EDF3F}" type="slidenum">
              <a:rPr lang="es-ES" noProof="0" smtClean="0"/>
              <a:pPr rtl="0"/>
              <a:t>36</a:t>
            </a:fld>
            <a:endParaRPr lang="es-ES" noProof="0"/>
          </a:p>
        </p:txBody>
      </p:sp>
      <p:sp>
        <p:nvSpPr>
          <p:cNvPr id="9" name="Marcador de texto 27">
            <a:extLst>
              <a:ext uri="{FF2B5EF4-FFF2-40B4-BE49-F238E27FC236}">
                <a16:creationId xmlns:a16="http://schemas.microsoft.com/office/drawing/2014/main" id="{CC7BD950-E89B-7B18-4B84-715E0164C9C2}"/>
              </a:ext>
            </a:extLst>
          </p:cNvPr>
          <p:cNvSpPr txBox="1">
            <a:spLocks/>
          </p:cNvSpPr>
          <p:nvPr/>
        </p:nvSpPr>
        <p:spPr>
          <a:xfrm>
            <a:off x="936769" y="1612324"/>
            <a:ext cx="1059021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ES" sz="2000" dirty="0">
              <a:solidFill>
                <a:schemeClr val="bg1"/>
              </a:solidFill>
            </a:endParaRPr>
          </a:p>
        </p:txBody>
      </p:sp>
      <p:sp>
        <p:nvSpPr>
          <p:cNvPr id="10" name="Marcador de texto 27">
            <a:extLst>
              <a:ext uri="{FF2B5EF4-FFF2-40B4-BE49-F238E27FC236}">
                <a16:creationId xmlns:a16="http://schemas.microsoft.com/office/drawing/2014/main" id="{F3FA50E0-5B6B-4AB8-76AC-9A49E07E344C}"/>
              </a:ext>
            </a:extLst>
          </p:cNvPr>
          <p:cNvSpPr txBox="1">
            <a:spLocks/>
          </p:cNvSpPr>
          <p:nvPr/>
        </p:nvSpPr>
        <p:spPr>
          <a:xfrm>
            <a:off x="535709" y="1651506"/>
            <a:ext cx="11092873" cy="282413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000" dirty="0">
                <a:solidFill>
                  <a:schemeClr val="bg1"/>
                </a:solidFill>
              </a:rPr>
              <a:t>Para revisar los logs del servicio utilizaremos el comando </a:t>
            </a:r>
            <a:r>
              <a:rPr lang="es-ES" sz="2000" i="1" dirty="0" err="1"/>
              <a:t>journalctl</a:t>
            </a:r>
            <a:r>
              <a:rPr lang="es-ES" sz="2000" i="1" dirty="0"/>
              <a:t> -u springboot-esp32.service. </a:t>
            </a:r>
            <a:r>
              <a:rPr lang="es-ES" sz="2000" dirty="0">
                <a:solidFill>
                  <a:schemeClr val="bg1"/>
                </a:solidFill>
              </a:rPr>
              <a:t>El servidor se encuentra disponible en la </a:t>
            </a:r>
            <a:r>
              <a:rPr lang="es-ES" sz="2000" dirty="0" err="1">
                <a:solidFill>
                  <a:schemeClr val="bg1"/>
                </a:solidFill>
              </a:rPr>
              <a:t>url</a:t>
            </a:r>
            <a:r>
              <a:rPr lang="es-ES" sz="2000" dirty="0">
                <a:solidFill>
                  <a:schemeClr val="bg1"/>
                </a:solidFill>
              </a:rPr>
              <a:t> </a:t>
            </a:r>
            <a:r>
              <a:rPr lang="es-ES" sz="2000" dirty="0">
                <a:solidFill>
                  <a:schemeClr val="bg1"/>
                </a:solidFill>
                <a:hlinkClick r:id="rId2"/>
              </a:rPr>
              <a:t>http://212.227.87.151:8080/</a:t>
            </a:r>
            <a:r>
              <a:rPr lang="es-ES" sz="2000" dirty="0">
                <a:solidFill>
                  <a:schemeClr val="bg1"/>
                </a:solidFill>
              </a:rPr>
              <a:t> </a:t>
            </a:r>
            <a:endParaRPr lang="es-ES" sz="2000" i="1" dirty="0"/>
          </a:p>
          <a:p>
            <a:pPr algn="just"/>
            <a:endParaRPr lang="es-ES" sz="2000" dirty="0">
              <a:solidFill>
                <a:schemeClr val="bg1"/>
              </a:solidFill>
              <a:sym typeface="Wingdings" panose="05000000000000000000" pitchFamily="2" charset="2"/>
            </a:endParaRPr>
          </a:p>
          <a:p>
            <a:pPr algn="just"/>
            <a:endParaRPr lang="es-ES" sz="2000" dirty="0">
              <a:solidFill>
                <a:schemeClr val="bg1"/>
              </a:solidFill>
              <a:sym typeface="Wingdings" panose="05000000000000000000" pitchFamily="2" charset="2"/>
            </a:endParaRPr>
          </a:p>
          <a:p>
            <a:pPr algn="just"/>
            <a:endParaRPr lang="es-ES" sz="2000" dirty="0">
              <a:solidFill>
                <a:schemeClr val="bg1"/>
              </a:solidFill>
              <a:sym typeface="Wingdings" panose="05000000000000000000" pitchFamily="2" charset="2"/>
            </a:endParaRPr>
          </a:p>
          <a:p>
            <a:pPr marL="342900" indent="-342900" algn="just">
              <a:buFont typeface="Arial" panose="020B0604020202020204" pitchFamily="34" charset="0"/>
              <a:buChar char="•"/>
            </a:pPr>
            <a:endParaRPr lang="es-ES" sz="2000" dirty="0">
              <a:solidFill>
                <a:schemeClr val="bg1"/>
              </a:solidFill>
            </a:endParaRPr>
          </a:p>
          <a:p>
            <a:pPr marL="342900" indent="-342900" algn="just">
              <a:buFont typeface="Arial" panose="020B0604020202020204" pitchFamily="34" charset="0"/>
              <a:buChar char="•"/>
            </a:pPr>
            <a:endParaRPr lang="es-ES" sz="2000" dirty="0">
              <a:solidFill>
                <a:schemeClr val="bg1"/>
              </a:solidFill>
            </a:endParaRPr>
          </a:p>
          <a:p>
            <a:endParaRPr lang="es-ES" sz="2000" dirty="0">
              <a:solidFill>
                <a:schemeClr val="bg1"/>
              </a:solidFill>
            </a:endParaRPr>
          </a:p>
        </p:txBody>
      </p:sp>
      <p:pic>
        <p:nvPicPr>
          <p:cNvPr id="7" name="Imagen 6">
            <a:extLst>
              <a:ext uri="{FF2B5EF4-FFF2-40B4-BE49-F238E27FC236}">
                <a16:creationId xmlns:a16="http://schemas.microsoft.com/office/drawing/2014/main" id="{62904E4F-AE22-EE0C-86D8-7DA5BCA552B0}"/>
              </a:ext>
            </a:extLst>
          </p:cNvPr>
          <p:cNvPicPr>
            <a:picLocks noChangeAspect="1"/>
          </p:cNvPicPr>
          <p:nvPr/>
        </p:nvPicPr>
        <p:blipFill>
          <a:blip r:embed="rId3"/>
          <a:stretch>
            <a:fillRect/>
          </a:stretch>
        </p:blipFill>
        <p:spPr>
          <a:xfrm>
            <a:off x="936770" y="2572871"/>
            <a:ext cx="9973278" cy="3727169"/>
          </a:xfrm>
          <a:prstGeom prst="rect">
            <a:avLst/>
          </a:prstGeom>
        </p:spPr>
      </p:pic>
    </p:spTree>
    <p:extLst>
      <p:ext uri="{BB962C8B-B14F-4D97-AF65-F5344CB8AC3E}">
        <p14:creationId xmlns:p14="http://schemas.microsoft.com/office/powerpoint/2010/main" val="1395408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705A9238-6F0C-4ED6-F963-22C4F749D5E1}"/>
              </a:ext>
            </a:extLst>
          </p:cNvPr>
          <p:cNvSpPr>
            <a:spLocks noGrp="1"/>
          </p:cNvSpPr>
          <p:nvPr>
            <p:ph type="title"/>
          </p:nvPr>
        </p:nvSpPr>
        <p:spPr/>
        <p:txBody>
          <a:bodyPr/>
          <a:lstStyle/>
          <a:p>
            <a:r>
              <a:rPr lang="es-ES" dirty="0"/>
              <a:t>CONCLUSIONES</a:t>
            </a:r>
          </a:p>
        </p:txBody>
      </p:sp>
      <p:sp>
        <p:nvSpPr>
          <p:cNvPr id="8" name="Marcador de texto 7">
            <a:extLst>
              <a:ext uri="{FF2B5EF4-FFF2-40B4-BE49-F238E27FC236}">
                <a16:creationId xmlns:a16="http://schemas.microsoft.com/office/drawing/2014/main" id="{D921DF01-1962-B7C2-99A7-3096F32DED44}"/>
              </a:ext>
            </a:extLst>
          </p:cNvPr>
          <p:cNvSpPr>
            <a:spLocks noGrp="1"/>
          </p:cNvSpPr>
          <p:nvPr>
            <p:ph type="body" sz="quarter" idx="10"/>
          </p:nvPr>
        </p:nvSpPr>
        <p:spPr/>
        <p:txBody>
          <a:bodyPr/>
          <a:lstStyle/>
          <a:p>
            <a:r>
              <a:rPr lang="es-ES" dirty="0"/>
              <a:t>Inteligencia Ambiental</a:t>
            </a:r>
          </a:p>
        </p:txBody>
      </p:sp>
      <p:sp>
        <p:nvSpPr>
          <p:cNvPr id="5" name="Marcador de número de diapositiva 4">
            <a:extLst>
              <a:ext uri="{FF2B5EF4-FFF2-40B4-BE49-F238E27FC236}">
                <a16:creationId xmlns:a16="http://schemas.microsoft.com/office/drawing/2014/main" id="{3BB3C5F6-6E4E-5149-7EC9-31EF3CFA5D90}"/>
              </a:ext>
            </a:extLst>
          </p:cNvPr>
          <p:cNvSpPr>
            <a:spLocks noGrp="1"/>
          </p:cNvSpPr>
          <p:nvPr>
            <p:ph type="sldNum" sz="quarter" idx="4294967295"/>
          </p:nvPr>
        </p:nvSpPr>
        <p:spPr>
          <a:xfrm>
            <a:off x="9448800" y="6226175"/>
            <a:ext cx="2743200" cy="365125"/>
          </a:xfrm>
        </p:spPr>
        <p:txBody>
          <a:bodyPr/>
          <a:lstStyle/>
          <a:p>
            <a:pPr rtl="0"/>
            <a:fld id="{FE024F78-56A6-7740-B68D-8D4D026EDF3F}" type="slidenum">
              <a:rPr lang="es-ES" noProof="0" smtClean="0"/>
              <a:pPr rtl="0"/>
              <a:t>37</a:t>
            </a:fld>
            <a:endParaRPr lang="es-ES" noProof="0"/>
          </a:p>
        </p:txBody>
      </p:sp>
    </p:spTree>
    <p:extLst>
      <p:ext uri="{BB962C8B-B14F-4D97-AF65-F5344CB8AC3E}">
        <p14:creationId xmlns:p14="http://schemas.microsoft.com/office/powerpoint/2010/main" val="3818170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64E42-B3E2-BBB3-8E9C-16E1B44884FA}"/>
              </a:ext>
            </a:extLst>
          </p:cNvPr>
          <p:cNvSpPr>
            <a:spLocks noGrp="1"/>
          </p:cNvSpPr>
          <p:nvPr>
            <p:ph type="title"/>
          </p:nvPr>
        </p:nvSpPr>
        <p:spPr/>
        <p:txBody>
          <a:bodyPr/>
          <a:lstStyle/>
          <a:p>
            <a:r>
              <a:rPr lang="es-ES" dirty="0"/>
              <a:t>CONCLUSIONES</a:t>
            </a:r>
          </a:p>
        </p:txBody>
      </p:sp>
      <p:sp>
        <p:nvSpPr>
          <p:cNvPr id="4" name="Marcador de texto 3">
            <a:extLst>
              <a:ext uri="{FF2B5EF4-FFF2-40B4-BE49-F238E27FC236}">
                <a16:creationId xmlns:a16="http://schemas.microsoft.com/office/drawing/2014/main" id="{7E1A7E78-F3BA-E267-A48B-56859ADDF974}"/>
              </a:ext>
            </a:extLst>
          </p:cNvPr>
          <p:cNvSpPr>
            <a:spLocks noGrp="1"/>
          </p:cNvSpPr>
          <p:nvPr>
            <p:ph type="body" sz="quarter" idx="28"/>
          </p:nvPr>
        </p:nvSpPr>
        <p:spPr>
          <a:xfrm>
            <a:off x="1025624" y="2533651"/>
            <a:ext cx="6888665" cy="3326118"/>
          </a:xfrm>
        </p:spPr>
        <p:txBody>
          <a:bodyPr/>
          <a:lstStyle/>
          <a:p>
            <a:pPr algn="just"/>
            <a:r>
              <a:rPr lang="es-ES" dirty="0"/>
              <a:t>Como valoraciones finales del proyecto, podemos decir que hemos aprendido a inicializar, configurar y usar distintos sensores incrustados en una placa mediante un microcontrolador como es el ESP-32 que ha servido de centro neurálgico de todo el proyecto.</a:t>
            </a:r>
          </a:p>
          <a:p>
            <a:pPr algn="just"/>
            <a:r>
              <a:rPr lang="es-ES" dirty="0"/>
              <a:t>Por otro lado, y para darle más valor al proyecto, el hecho de haber usado un servidor en el </a:t>
            </a:r>
            <a:r>
              <a:rPr lang="es-ES" dirty="0" err="1"/>
              <a:t>cloud</a:t>
            </a:r>
            <a:r>
              <a:rPr lang="es-ES" dirty="0"/>
              <a:t>, nos ha ofrecido la posibilidad de aprender a desarrollar y desplegar un proyecto web en Java en dicho entorno, cosa que hasta ahora nuca habíamos hecho y en combinación con el programa en Arduino nos ha dado una valiosa experiencia para nuestra carrera.</a:t>
            </a:r>
          </a:p>
        </p:txBody>
      </p:sp>
      <p:sp>
        <p:nvSpPr>
          <p:cNvPr id="6" name="Marcador de número de diapositiva 5">
            <a:extLst>
              <a:ext uri="{FF2B5EF4-FFF2-40B4-BE49-F238E27FC236}">
                <a16:creationId xmlns:a16="http://schemas.microsoft.com/office/drawing/2014/main" id="{420B4BF4-3FB9-9FFA-EBAF-8B12D19C0D5A}"/>
              </a:ext>
            </a:extLst>
          </p:cNvPr>
          <p:cNvSpPr>
            <a:spLocks noGrp="1"/>
          </p:cNvSpPr>
          <p:nvPr>
            <p:ph type="sldNum" sz="quarter" idx="12"/>
          </p:nvPr>
        </p:nvSpPr>
        <p:spPr/>
        <p:txBody>
          <a:bodyPr/>
          <a:lstStyle/>
          <a:p>
            <a:pPr rtl="0"/>
            <a:fld id="{FE024F78-56A6-7740-B68D-8D4D026EDF3F}" type="slidenum">
              <a:rPr lang="es-ES" noProof="0" smtClean="0"/>
              <a:pPr rtl="0"/>
              <a:t>38</a:t>
            </a:fld>
            <a:endParaRPr lang="es-ES" noProof="0"/>
          </a:p>
        </p:txBody>
      </p:sp>
    </p:spTree>
    <p:extLst>
      <p:ext uri="{BB962C8B-B14F-4D97-AF65-F5344CB8AC3E}">
        <p14:creationId xmlns:p14="http://schemas.microsoft.com/office/powerpoint/2010/main" val="674346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F5EC571-C38A-6B5A-BA4C-332855158CD5}"/>
              </a:ext>
            </a:extLst>
          </p:cNvPr>
          <p:cNvSpPr>
            <a:spLocks noGrp="1"/>
          </p:cNvSpPr>
          <p:nvPr>
            <p:ph type="title"/>
          </p:nvPr>
        </p:nvSpPr>
        <p:spPr/>
        <p:txBody>
          <a:bodyPr/>
          <a:lstStyle/>
          <a:p>
            <a:r>
              <a:rPr lang="es-ES" dirty="0"/>
              <a:t>FIN</a:t>
            </a:r>
          </a:p>
        </p:txBody>
      </p:sp>
      <p:sp>
        <p:nvSpPr>
          <p:cNvPr id="9" name="Marcador de texto 8">
            <a:extLst>
              <a:ext uri="{FF2B5EF4-FFF2-40B4-BE49-F238E27FC236}">
                <a16:creationId xmlns:a16="http://schemas.microsoft.com/office/drawing/2014/main" id="{797BB281-9BE4-97EA-A2D2-46AEA78D8C4F}"/>
              </a:ext>
            </a:extLst>
          </p:cNvPr>
          <p:cNvSpPr>
            <a:spLocks noGrp="1"/>
          </p:cNvSpPr>
          <p:nvPr>
            <p:ph type="body" sz="quarter" idx="10"/>
          </p:nvPr>
        </p:nvSpPr>
        <p:spPr/>
        <p:txBody>
          <a:bodyPr/>
          <a:lstStyle/>
          <a:p>
            <a:r>
              <a:rPr lang="es-ES" dirty="0"/>
              <a:t>Muchas gracias</a:t>
            </a:r>
          </a:p>
        </p:txBody>
      </p:sp>
      <p:sp>
        <p:nvSpPr>
          <p:cNvPr id="6" name="Marcador de número de diapositiva 5">
            <a:extLst>
              <a:ext uri="{FF2B5EF4-FFF2-40B4-BE49-F238E27FC236}">
                <a16:creationId xmlns:a16="http://schemas.microsoft.com/office/drawing/2014/main" id="{4D8F8343-10DD-253F-FA88-7CEFA6AC67DD}"/>
              </a:ext>
            </a:extLst>
          </p:cNvPr>
          <p:cNvSpPr>
            <a:spLocks noGrp="1"/>
          </p:cNvSpPr>
          <p:nvPr>
            <p:ph type="sldNum" sz="quarter" idx="4294967295"/>
          </p:nvPr>
        </p:nvSpPr>
        <p:spPr>
          <a:xfrm>
            <a:off x="9448800" y="6226175"/>
            <a:ext cx="2743200" cy="365125"/>
          </a:xfrm>
        </p:spPr>
        <p:txBody>
          <a:bodyPr/>
          <a:lstStyle/>
          <a:p>
            <a:pPr rtl="0"/>
            <a:fld id="{FE024F78-56A6-7740-B68D-8D4D026EDF3F}" type="slidenum">
              <a:rPr lang="es-ES" noProof="0" smtClean="0"/>
              <a:pPr rtl="0"/>
              <a:t>39</a:t>
            </a:fld>
            <a:endParaRPr lang="es-ES" noProof="0"/>
          </a:p>
        </p:txBody>
      </p:sp>
    </p:spTree>
    <p:extLst>
      <p:ext uri="{BB962C8B-B14F-4D97-AF65-F5344CB8AC3E}">
        <p14:creationId xmlns:p14="http://schemas.microsoft.com/office/powerpoint/2010/main" val="3519419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C2772BD-26CE-5FE8-E5D2-2F470949AE41}"/>
              </a:ext>
            </a:extLst>
          </p:cNvPr>
          <p:cNvSpPr>
            <a:spLocks noGrp="1"/>
          </p:cNvSpPr>
          <p:nvPr>
            <p:ph type="title"/>
          </p:nvPr>
        </p:nvSpPr>
        <p:spPr/>
        <p:txBody>
          <a:bodyPr anchor="ctr">
            <a:normAutofit fontScale="90000"/>
          </a:bodyPr>
          <a:lstStyle/>
          <a:p>
            <a:r>
              <a:rPr lang="es-ES" dirty="0"/>
              <a:t>Desarrollo código Arduino y medición de sensores</a:t>
            </a:r>
          </a:p>
        </p:txBody>
      </p:sp>
      <p:sp>
        <p:nvSpPr>
          <p:cNvPr id="17" name="Marcador de texto 16">
            <a:extLst>
              <a:ext uri="{FF2B5EF4-FFF2-40B4-BE49-F238E27FC236}">
                <a16:creationId xmlns:a16="http://schemas.microsoft.com/office/drawing/2014/main" id="{6E1DFF2B-C956-87C5-83B5-38D84EBDD186}"/>
              </a:ext>
            </a:extLst>
          </p:cNvPr>
          <p:cNvSpPr>
            <a:spLocks noGrp="1"/>
          </p:cNvSpPr>
          <p:nvPr>
            <p:ph type="body" sz="quarter" idx="10"/>
          </p:nvPr>
        </p:nvSpPr>
        <p:spPr/>
        <p:txBody>
          <a:bodyPr/>
          <a:lstStyle/>
          <a:p>
            <a:r>
              <a:rPr lang="es-ES" dirty="0"/>
              <a:t>Inteligencia Ambiental</a:t>
            </a:r>
          </a:p>
        </p:txBody>
      </p:sp>
      <p:sp>
        <p:nvSpPr>
          <p:cNvPr id="8" name="Marcador de número de diapositiva 7">
            <a:extLst>
              <a:ext uri="{FF2B5EF4-FFF2-40B4-BE49-F238E27FC236}">
                <a16:creationId xmlns:a16="http://schemas.microsoft.com/office/drawing/2014/main" id="{64BBE92D-B7DD-401F-3E48-A48EDE34158E}"/>
              </a:ext>
            </a:extLst>
          </p:cNvPr>
          <p:cNvSpPr>
            <a:spLocks noGrp="1"/>
          </p:cNvSpPr>
          <p:nvPr>
            <p:ph type="sldNum" sz="quarter" idx="4294967295"/>
          </p:nvPr>
        </p:nvSpPr>
        <p:spPr>
          <a:xfrm>
            <a:off x="9448800" y="6226175"/>
            <a:ext cx="2743200" cy="365125"/>
          </a:xfrm>
        </p:spPr>
        <p:txBody>
          <a:bodyPr anchor="ctr">
            <a:normAutofit/>
          </a:bodyPr>
          <a:lstStyle/>
          <a:p>
            <a:pPr rtl="0">
              <a:spcAft>
                <a:spcPts val="600"/>
              </a:spcAft>
            </a:pPr>
            <a:fld id="{FE024F78-56A6-7740-B68D-8D4D026EDF3F}" type="slidenum">
              <a:rPr lang="es-ES" noProof="0" smtClean="0"/>
              <a:pPr rtl="0">
                <a:spcAft>
                  <a:spcPts val="600"/>
                </a:spcAft>
              </a:pPr>
              <a:t>4</a:t>
            </a:fld>
            <a:endParaRPr lang="es-ES" noProof="0"/>
          </a:p>
        </p:txBody>
      </p:sp>
    </p:spTree>
    <p:extLst>
      <p:ext uri="{BB962C8B-B14F-4D97-AF65-F5344CB8AC3E}">
        <p14:creationId xmlns:p14="http://schemas.microsoft.com/office/powerpoint/2010/main" val="303031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1FEC72-58E2-1B97-DDA6-628DFCBBA00A}"/>
              </a:ext>
            </a:extLst>
          </p:cNvPr>
          <p:cNvSpPr>
            <a:spLocks noGrp="1"/>
          </p:cNvSpPr>
          <p:nvPr>
            <p:ph type="title"/>
          </p:nvPr>
        </p:nvSpPr>
        <p:spPr>
          <a:xfrm>
            <a:off x="336405" y="304739"/>
            <a:ext cx="4978545" cy="2616883"/>
          </a:xfrm>
        </p:spPr>
        <p:txBody>
          <a:bodyPr rtlCol="0" anchor="ctr">
            <a:normAutofit/>
          </a:bodyPr>
          <a:lstStyle/>
          <a:p>
            <a:r>
              <a:rPr lang="es-ES" dirty="0"/>
              <a:t>Desarrollo código Arduino y medición de sensores</a:t>
            </a:r>
          </a:p>
        </p:txBody>
      </p:sp>
      <p:sp>
        <p:nvSpPr>
          <p:cNvPr id="24" name="Marcador de contenido 23">
            <a:extLst>
              <a:ext uri="{FF2B5EF4-FFF2-40B4-BE49-F238E27FC236}">
                <a16:creationId xmlns:a16="http://schemas.microsoft.com/office/drawing/2014/main" id="{B98C1CF6-F09A-AC10-CE53-840EBA3D4582}"/>
              </a:ext>
            </a:extLst>
          </p:cNvPr>
          <p:cNvSpPr>
            <a:spLocks noGrp="1"/>
          </p:cNvSpPr>
          <p:nvPr>
            <p:ph type="body" sz="quarter" idx="13"/>
          </p:nvPr>
        </p:nvSpPr>
        <p:spPr>
          <a:xfrm>
            <a:off x="1006371" y="3426703"/>
            <a:ext cx="3767257" cy="2616883"/>
          </a:xfrm>
        </p:spPr>
        <p:txBody>
          <a:bodyPr anchor="ctr">
            <a:normAutofit/>
          </a:bodyPr>
          <a:lstStyle/>
          <a:p>
            <a:endParaRPr lang="es-ES" dirty="0"/>
          </a:p>
          <a:p>
            <a:endParaRPr lang="es-ES" dirty="0"/>
          </a:p>
        </p:txBody>
      </p:sp>
      <p:sp>
        <p:nvSpPr>
          <p:cNvPr id="8" name="Marcador de pie de página 7">
            <a:extLst>
              <a:ext uri="{FF2B5EF4-FFF2-40B4-BE49-F238E27FC236}">
                <a16:creationId xmlns:a16="http://schemas.microsoft.com/office/drawing/2014/main" id="{1551A61E-D0BA-E69D-4187-64D7E6E9DAD7}"/>
              </a:ext>
            </a:extLst>
          </p:cNvPr>
          <p:cNvSpPr>
            <a:spLocks noGrp="1"/>
          </p:cNvSpPr>
          <p:nvPr>
            <p:ph type="ftr" sz="quarter" idx="11"/>
          </p:nvPr>
        </p:nvSpPr>
        <p:spPr>
          <a:xfrm>
            <a:off x="167364" y="6383461"/>
            <a:ext cx="4114800" cy="365125"/>
          </a:xfrm>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nchor="ctr">
            <a:normAutofit/>
          </a:bodyPr>
          <a:lstStyle/>
          <a:p>
            <a:fld id="{FE024F78-56A6-7740-B68D-8D4D026EDF3F}" type="slidenum">
              <a:rPr lang="es-ES" smtClean="0"/>
              <a:pPr/>
              <a:t>5</a:t>
            </a:fld>
            <a:endParaRPr lang="es-ES"/>
          </a:p>
        </p:txBody>
      </p:sp>
      <p:pic>
        <p:nvPicPr>
          <p:cNvPr id="30" name="Imagen 29" descr="Texto&#10;&#10;Descripción generada automáticamente">
            <a:extLst>
              <a:ext uri="{FF2B5EF4-FFF2-40B4-BE49-F238E27FC236}">
                <a16:creationId xmlns:a16="http://schemas.microsoft.com/office/drawing/2014/main" id="{83D5724C-FBC6-5FCA-2A68-1E98EDAAAA93}"/>
              </a:ext>
            </a:extLst>
          </p:cNvPr>
          <p:cNvPicPr>
            <a:picLocks noChangeAspect="1"/>
          </p:cNvPicPr>
          <p:nvPr/>
        </p:nvPicPr>
        <p:blipFill>
          <a:blip r:embed="rId3"/>
          <a:stretch>
            <a:fillRect/>
          </a:stretch>
        </p:blipFill>
        <p:spPr>
          <a:xfrm>
            <a:off x="6096000" y="1444474"/>
            <a:ext cx="5883002" cy="3964458"/>
          </a:xfrm>
          <a:prstGeom prst="rect">
            <a:avLst/>
          </a:prstGeom>
          <a:noFill/>
        </p:spPr>
      </p:pic>
      <p:sp>
        <p:nvSpPr>
          <p:cNvPr id="43" name="CuadroTexto 42">
            <a:extLst>
              <a:ext uri="{FF2B5EF4-FFF2-40B4-BE49-F238E27FC236}">
                <a16:creationId xmlns:a16="http://schemas.microsoft.com/office/drawing/2014/main" id="{B37213FF-D45B-FFCD-6C3E-ED7922B41E1F}"/>
              </a:ext>
            </a:extLst>
          </p:cNvPr>
          <p:cNvSpPr txBox="1"/>
          <p:nvPr/>
        </p:nvSpPr>
        <p:spPr>
          <a:xfrm>
            <a:off x="167364" y="3164681"/>
            <a:ext cx="5445270" cy="3046988"/>
          </a:xfrm>
          <a:prstGeom prst="rect">
            <a:avLst/>
          </a:prstGeom>
          <a:noFill/>
        </p:spPr>
        <p:txBody>
          <a:bodyPr wrap="square" rtlCol="0">
            <a:spAutoFit/>
          </a:bodyPr>
          <a:lstStyle/>
          <a:p>
            <a:r>
              <a:rPr lang="es-ES" sz="1600" dirty="0">
                <a:solidFill>
                  <a:schemeClr val="bg1"/>
                </a:solidFill>
              </a:rPr>
              <a:t>Para comenzar, se definen las librerías necesarias para el correcto funcionamiento del programa.</a:t>
            </a:r>
          </a:p>
          <a:p>
            <a:endParaRPr lang="es-ES" sz="1600" dirty="0">
              <a:solidFill>
                <a:schemeClr val="bg1"/>
              </a:solidFill>
            </a:endParaRPr>
          </a:p>
          <a:p>
            <a:r>
              <a:rPr lang="es-ES" sz="1600" dirty="0">
                <a:solidFill>
                  <a:schemeClr val="bg1"/>
                </a:solidFill>
              </a:rPr>
              <a:t>También, se configuran los pines de control del multiplexor necesarios para su conexionado con el ESP-32 según el esquema aportado en clases, así como los pines que activan los sensores.</a:t>
            </a:r>
          </a:p>
          <a:p>
            <a:endParaRPr lang="es-ES" sz="1600" dirty="0">
              <a:solidFill>
                <a:schemeClr val="bg1"/>
              </a:solidFill>
            </a:endParaRPr>
          </a:p>
          <a:p>
            <a:r>
              <a:rPr lang="es-ES" sz="1600" dirty="0">
                <a:solidFill>
                  <a:schemeClr val="bg1"/>
                </a:solidFill>
              </a:rPr>
              <a:t>Por último, se configura la pantalla del ESP-32, se crea un objeto </a:t>
            </a:r>
            <a:r>
              <a:rPr lang="es-ES" sz="1600" dirty="0" err="1">
                <a:solidFill>
                  <a:schemeClr val="bg1"/>
                </a:solidFill>
              </a:rPr>
              <a:t>display</a:t>
            </a:r>
            <a:r>
              <a:rPr lang="es-ES" sz="1600" dirty="0">
                <a:solidFill>
                  <a:schemeClr val="bg1"/>
                </a:solidFill>
              </a:rPr>
              <a:t> para manejarla mediante I2C y crear un objeto </a:t>
            </a:r>
            <a:r>
              <a:rPr lang="es-ES" sz="1600" dirty="0" err="1">
                <a:solidFill>
                  <a:schemeClr val="bg1"/>
                </a:solidFill>
              </a:rPr>
              <a:t>ui</a:t>
            </a:r>
            <a:r>
              <a:rPr lang="es-ES" sz="1600" dirty="0">
                <a:solidFill>
                  <a:schemeClr val="bg1"/>
                </a:solidFill>
              </a:rPr>
              <a:t> para administrar la interfaz de usuario que se mostrará en la pantalla.</a:t>
            </a:r>
          </a:p>
        </p:txBody>
      </p:sp>
    </p:spTree>
    <p:extLst>
      <p:ext uri="{BB962C8B-B14F-4D97-AF65-F5344CB8AC3E}">
        <p14:creationId xmlns:p14="http://schemas.microsoft.com/office/powerpoint/2010/main" val="304902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F6549-AEB9-015E-FE5D-8307620FD62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5E8E2C8-086A-F7B2-2222-677FD94F7FAE}"/>
              </a:ext>
            </a:extLst>
          </p:cNvPr>
          <p:cNvSpPr>
            <a:spLocks noGrp="1"/>
          </p:cNvSpPr>
          <p:nvPr>
            <p:ph type="title"/>
          </p:nvPr>
        </p:nvSpPr>
        <p:spPr>
          <a:xfrm>
            <a:off x="336405" y="304739"/>
            <a:ext cx="4978545" cy="2616883"/>
          </a:xfrm>
        </p:spPr>
        <p:txBody>
          <a:bodyPr rtlCol="0" anchor="ctr">
            <a:normAutofit/>
          </a:bodyPr>
          <a:lstStyle/>
          <a:p>
            <a:r>
              <a:rPr lang="es-ES" dirty="0"/>
              <a:t>Desarrollo código Arduino y medición de sensores</a:t>
            </a:r>
          </a:p>
        </p:txBody>
      </p:sp>
      <p:sp>
        <p:nvSpPr>
          <p:cNvPr id="24" name="Marcador de contenido 23">
            <a:extLst>
              <a:ext uri="{FF2B5EF4-FFF2-40B4-BE49-F238E27FC236}">
                <a16:creationId xmlns:a16="http://schemas.microsoft.com/office/drawing/2014/main" id="{8D76AD3C-333D-6B62-EE7F-040D6F075EAE}"/>
              </a:ext>
            </a:extLst>
          </p:cNvPr>
          <p:cNvSpPr>
            <a:spLocks noGrp="1"/>
          </p:cNvSpPr>
          <p:nvPr>
            <p:ph type="body" sz="quarter" idx="13"/>
          </p:nvPr>
        </p:nvSpPr>
        <p:spPr>
          <a:xfrm>
            <a:off x="336405" y="3257551"/>
            <a:ext cx="4437223" cy="2817004"/>
          </a:xfrm>
        </p:spPr>
        <p:txBody>
          <a:bodyPr anchor="ctr">
            <a:normAutofit fontScale="77500" lnSpcReduction="20000"/>
          </a:bodyPr>
          <a:lstStyle/>
          <a:p>
            <a:pPr algn="just"/>
            <a:r>
              <a:rPr lang="es-ES" dirty="0"/>
              <a:t>Al principio, definimos los parámetros para la conexión </a:t>
            </a:r>
            <a:r>
              <a:rPr lang="es-ES" dirty="0" err="1"/>
              <a:t>WiFi</a:t>
            </a:r>
            <a:r>
              <a:rPr lang="es-ES" dirty="0"/>
              <a:t>, así como la URL en la que esta escuchando el proyecto Java para enviar los datos y una señal de status </a:t>
            </a:r>
            <a:r>
              <a:rPr lang="es-ES" dirty="0" err="1"/>
              <a:t>alive</a:t>
            </a:r>
            <a:r>
              <a:rPr lang="es-ES" dirty="0"/>
              <a:t>.</a:t>
            </a:r>
          </a:p>
          <a:p>
            <a:pPr algn="just"/>
            <a:r>
              <a:rPr lang="es-ES" dirty="0"/>
              <a:t>En las siguientes 3 líneas configuramos las variables para realizar una petición http a un servidor NTP y poder obtener la fecha y hora actual, usada para enviar los datos posteriormente. Después se define una instancia de </a:t>
            </a:r>
            <a:r>
              <a:rPr lang="es-ES" dirty="0" err="1"/>
              <a:t>WiFiClient</a:t>
            </a:r>
            <a:r>
              <a:rPr lang="es-ES" dirty="0"/>
              <a:t> para su uso y conexión con la red </a:t>
            </a:r>
            <a:r>
              <a:rPr lang="es-ES" dirty="0" err="1"/>
              <a:t>WiFi</a:t>
            </a:r>
            <a:r>
              <a:rPr lang="es-ES" dirty="0"/>
              <a:t>.</a:t>
            </a:r>
          </a:p>
          <a:p>
            <a:pPr algn="just"/>
            <a:r>
              <a:rPr lang="es-ES" dirty="0"/>
              <a:t>Por último, se crea y construye un objeto de la librería HPMA115_Compact para poder utilizar el sensor de partículas Honeywell, se instancia un objeto de la librería </a:t>
            </a:r>
            <a:r>
              <a:rPr lang="es-ES" dirty="0" err="1"/>
              <a:t>TinyGPSMinus</a:t>
            </a:r>
            <a:r>
              <a:rPr lang="es-ES" dirty="0"/>
              <a:t> para el uso del sensor GPS y la UART compartida para el GPS y el sensor de partículas.</a:t>
            </a:r>
          </a:p>
          <a:p>
            <a:endParaRPr lang="es-ES" dirty="0"/>
          </a:p>
        </p:txBody>
      </p:sp>
      <p:sp>
        <p:nvSpPr>
          <p:cNvPr id="8" name="Marcador de pie de página 7">
            <a:extLst>
              <a:ext uri="{FF2B5EF4-FFF2-40B4-BE49-F238E27FC236}">
                <a16:creationId xmlns:a16="http://schemas.microsoft.com/office/drawing/2014/main" id="{BAA8F330-0E69-7FF9-AEEE-88FC22ED33E3}"/>
              </a:ext>
            </a:extLst>
          </p:cNvPr>
          <p:cNvSpPr>
            <a:spLocks noGrp="1"/>
          </p:cNvSpPr>
          <p:nvPr>
            <p:ph type="ftr" sz="quarter" idx="11"/>
          </p:nvPr>
        </p:nvSpPr>
        <p:spPr>
          <a:xfrm>
            <a:off x="167364" y="6383461"/>
            <a:ext cx="4114800" cy="365125"/>
          </a:xfrm>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F325FAED-80A8-7D62-CD59-A094FDF1A6C1}"/>
              </a:ext>
            </a:extLst>
          </p:cNvPr>
          <p:cNvSpPr>
            <a:spLocks noGrp="1"/>
          </p:cNvSpPr>
          <p:nvPr>
            <p:ph type="sldNum" sz="quarter" idx="12"/>
          </p:nvPr>
        </p:nvSpPr>
        <p:spPr/>
        <p:txBody>
          <a:bodyPr rtlCol="0" anchor="ctr">
            <a:normAutofit/>
          </a:bodyPr>
          <a:lstStyle/>
          <a:p>
            <a:fld id="{FE024F78-56A6-7740-B68D-8D4D026EDF3F}" type="slidenum">
              <a:rPr lang="es-ES" smtClean="0"/>
              <a:pPr/>
              <a:t>6</a:t>
            </a:fld>
            <a:endParaRPr lang="es-ES"/>
          </a:p>
        </p:txBody>
      </p:sp>
      <p:pic>
        <p:nvPicPr>
          <p:cNvPr id="6" name="Imagen 5" descr="Texto&#10;&#10;Descripción generada automáticamente">
            <a:extLst>
              <a:ext uri="{FF2B5EF4-FFF2-40B4-BE49-F238E27FC236}">
                <a16:creationId xmlns:a16="http://schemas.microsoft.com/office/drawing/2014/main" id="{116DEED0-1C44-6989-C349-C3B382C383FD}"/>
              </a:ext>
            </a:extLst>
          </p:cNvPr>
          <p:cNvPicPr>
            <a:picLocks noChangeAspect="1"/>
          </p:cNvPicPr>
          <p:nvPr/>
        </p:nvPicPr>
        <p:blipFill>
          <a:blip r:embed="rId3"/>
          <a:stretch>
            <a:fillRect/>
          </a:stretch>
        </p:blipFill>
        <p:spPr>
          <a:xfrm>
            <a:off x="6095827" y="1756792"/>
            <a:ext cx="6090287" cy="3001517"/>
          </a:xfrm>
          <a:prstGeom prst="rect">
            <a:avLst/>
          </a:prstGeom>
        </p:spPr>
      </p:pic>
    </p:spTree>
    <p:extLst>
      <p:ext uri="{BB962C8B-B14F-4D97-AF65-F5344CB8AC3E}">
        <p14:creationId xmlns:p14="http://schemas.microsoft.com/office/powerpoint/2010/main" val="29476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891B7-2C4F-7A3A-A0C5-9D639263FF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F3B8512-7DF3-FFA7-BEC8-9292842C6F85}"/>
              </a:ext>
            </a:extLst>
          </p:cNvPr>
          <p:cNvSpPr>
            <a:spLocks noGrp="1"/>
          </p:cNvSpPr>
          <p:nvPr>
            <p:ph type="title"/>
          </p:nvPr>
        </p:nvSpPr>
        <p:spPr>
          <a:xfrm>
            <a:off x="336405" y="304739"/>
            <a:ext cx="4978545" cy="2616883"/>
          </a:xfrm>
        </p:spPr>
        <p:txBody>
          <a:bodyPr rtlCol="0" anchor="ctr">
            <a:normAutofit/>
          </a:bodyPr>
          <a:lstStyle/>
          <a:p>
            <a:r>
              <a:rPr lang="es-ES" dirty="0"/>
              <a:t>Desarrollo código Arduino y medición de sensores</a:t>
            </a:r>
          </a:p>
        </p:txBody>
      </p:sp>
      <p:sp>
        <p:nvSpPr>
          <p:cNvPr id="24" name="Marcador de contenido 23">
            <a:extLst>
              <a:ext uri="{FF2B5EF4-FFF2-40B4-BE49-F238E27FC236}">
                <a16:creationId xmlns:a16="http://schemas.microsoft.com/office/drawing/2014/main" id="{534E2486-9AD0-6020-ED7D-B243BB872583}"/>
              </a:ext>
            </a:extLst>
          </p:cNvPr>
          <p:cNvSpPr>
            <a:spLocks noGrp="1"/>
          </p:cNvSpPr>
          <p:nvPr>
            <p:ph type="body" sz="quarter" idx="13"/>
          </p:nvPr>
        </p:nvSpPr>
        <p:spPr>
          <a:xfrm>
            <a:off x="336405" y="3257551"/>
            <a:ext cx="4437223" cy="2817004"/>
          </a:xfrm>
        </p:spPr>
        <p:txBody>
          <a:bodyPr anchor="ctr">
            <a:normAutofit lnSpcReduction="10000"/>
          </a:bodyPr>
          <a:lstStyle/>
          <a:p>
            <a:pPr algn="just"/>
            <a:r>
              <a:rPr lang="es-ES" dirty="0"/>
              <a:t>En esta parte se definen todas las variables necesarias para recoger los valores medidos por los sensores. Después comienza el </a:t>
            </a:r>
            <a:r>
              <a:rPr lang="es-ES" dirty="0" err="1"/>
              <a:t>setup</a:t>
            </a:r>
            <a:r>
              <a:rPr lang="es-ES" dirty="0"/>
              <a:t>.</a:t>
            </a:r>
          </a:p>
          <a:p>
            <a:pPr algn="just"/>
            <a:r>
              <a:rPr lang="es-ES" dirty="0"/>
              <a:t>En él, comenzamos la comunicación con el puerto serie a 115200 baudios y la UART con los sensores a 9600, pasándoles además los pines RX = 2 y TX = 17. </a:t>
            </a:r>
          </a:p>
          <a:p>
            <a:pPr algn="just"/>
            <a:r>
              <a:rPr lang="es-ES" dirty="0"/>
              <a:t>Por otro lado, se configura el OLED inicializando el </a:t>
            </a:r>
            <a:r>
              <a:rPr lang="es-ES" dirty="0" err="1"/>
              <a:t>display</a:t>
            </a:r>
            <a:r>
              <a:rPr lang="es-ES" dirty="0"/>
              <a:t> y se configura los pines de activación de los sensores y del multiplexor como salidas.</a:t>
            </a:r>
          </a:p>
        </p:txBody>
      </p:sp>
      <p:sp>
        <p:nvSpPr>
          <p:cNvPr id="8" name="Marcador de pie de página 7">
            <a:extLst>
              <a:ext uri="{FF2B5EF4-FFF2-40B4-BE49-F238E27FC236}">
                <a16:creationId xmlns:a16="http://schemas.microsoft.com/office/drawing/2014/main" id="{53B847CB-11CF-9AEE-CA3F-91142D9BA887}"/>
              </a:ext>
            </a:extLst>
          </p:cNvPr>
          <p:cNvSpPr>
            <a:spLocks noGrp="1"/>
          </p:cNvSpPr>
          <p:nvPr>
            <p:ph type="ftr" sz="quarter" idx="11"/>
          </p:nvPr>
        </p:nvSpPr>
        <p:spPr>
          <a:xfrm>
            <a:off x="167364" y="6383461"/>
            <a:ext cx="4114800" cy="365125"/>
          </a:xfrm>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F2C5DD7D-0C6C-8384-2E0C-EEF01B1791EE}"/>
              </a:ext>
            </a:extLst>
          </p:cNvPr>
          <p:cNvSpPr>
            <a:spLocks noGrp="1"/>
          </p:cNvSpPr>
          <p:nvPr>
            <p:ph type="sldNum" sz="quarter" idx="12"/>
          </p:nvPr>
        </p:nvSpPr>
        <p:spPr/>
        <p:txBody>
          <a:bodyPr rtlCol="0" anchor="ctr">
            <a:normAutofit/>
          </a:bodyPr>
          <a:lstStyle/>
          <a:p>
            <a:fld id="{FE024F78-56A6-7740-B68D-8D4D026EDF3F}" type="slidenum">
              <a:rPr lang="es-ES" smtClean="0"/>
              <a:pPr/>
              <a:t>7</a:t>
            </a:fld>
            <a:endParaRPr lang="es-ES"/>
          </a:p>
        </p:txBody>
      </p:sp>
      <p:pic>
        <p:nvPicPr>
          <p:cNvPr id="4" name="Imagen 3" descr="Texto&#10;&#10;Descripción generada automáticamente">
            <a:extLst>
              <a:ext uri="{FF2B5EF4-FFF2-40B4-BE49-F238E27FC236}">
                <a16:creationId xmlns:a16="http://schemas.microsoft.com/office/drawing/2014/main" id="{1D1FD28F-83E1-6364-4D74-67948472B3D5}"/>
              </a:ext>
            </a:extLst>
          </p:cNvPr>
          <p:cNvPicPr>
            <a:picLocks noChangeAspect="1"/>
          </p:cNvPicPr>
          <p:nvPr/>
        </p:nvPicPr>
        <p:blipFill>
          <a:blip r:embed="rId3"/>
          <a:stretch>
            <a:fillRect/>
          </a:stretch>
        </p:blipFill>
        <p:spPr>
          <a:xfrm>
            <a:off x="6346338" y="665534"/>
            <a:ext cx="5589265" cy="5526931"/>
          </a:xfrm>
          <a:prstGeom prst="rect">
            <a:avLst/>
          </a:prstGeom>
        </p:spPr>
      </p:pic>
    </p:spTree>
    <p:extLst>
      <p:ext uri="{BB962C8B-B14F-4D97-AF65-F5344CB8AC3E}">
        <p14:creationId xmlns:p14="http://schemas.microsoft.com/office/powerpoint/2010/main" val="114748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6CDAE-C0FB-A133-442C-5973F23C1EA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62208CF-5780-F6D7-5FEA-04A8361F49C1}"/>
              </a:ext>
            </a:extLst>
          </p:cNvPr>
          <p:cNvSpPr>
            <a:spLocks noGrp="1"/>
          </p:cNvSpPr>
          <p:nvPr>
            <p:ph type="title"/>
          </p:nvPr>
        </p:nvSpPr>
        <p:spPr>
          <a:xfrm>
            <a:off x="336405" y="304739"/>
            <a:ext cx="4978545" cy="2616883"/>
          </a:xfrm>
        </p:spPr>
        <p:txBody>
          <a:bodyPr rtlCol="0" anchor="ctr">
            <a:normAutofit/>
          </a:bodyPr>
          <a:lstStyle/>
          <a:p>
            <a:r>
              <a:rPr lang="es-ES" dirty="0"/>
              <a:t>Desarrollo código Arduino y medición de sensores</a:t>
            </a:r>
          </a:p>
        </p:txBody>
      </p:sp>
      <p:sp>
        <p:nvSpPr>
          <p:cNvPr id="24" name="Marcador de contenido 23">
            <a:extLst>
              <a:ext uri="{FF2B5EF4-FFF2-40B4-BE49-F238E27FC236}">
                <a16:creationId xmlns:a16="http://schemas.microsoft.com/office/drawing/2014/main" id="{BDFDB659-69EC-3FCA-F1E3-9CA00910940B}"/>
              </a:ext>
            </a:extLst>
          </p:cNvPr>
          <p:cNvSpPr>
            <a:spLocks noGrp="1"/>
          </p:cNvSpPr>
          <p:nvPr>
            <p:ph type="body" sz="quarter" idx="13"/>
          </p:nvPr>
        </p:nvSpPr>
        <p:spPr>
          <a:xfrm>
            <a:off x="336405" y="3257551"/>
            <a:ext cx="4437223" cy="2817004"/>
          </a:xfrm>
        </p:spPr>
        <p:txBody>
          <a:bodyPr anchor="ctr">
            <a:normAutofit/>
          </a:bodyPr>
          <a:lstStyle/>
          <a:p>
            <a:pPr algn="just"/>
            <a:r>
              <a:rPr lang="es-ES" dirty="0"/>
              <a:t>Continuamos en el </a:t>
            </a:r>
            <a:r>
              <a:rPr lang="es-ES" dirty="0" err="1"/>
              <a:t>setup</a:t>
            </a:r>
            <a:r>
              <a:rPr lang="es-ES" dirty="0"/>
              <a:t> escribiendo el valor necesario en los pines de activación de los sensores para desactivarlos. Después inicializamos el sensor de partículas.</a:t>
            </a:r>
          </a:p>
          <a:p>
            <a:pPr algn="just"/>
            <a:r>
              <a:rPr lang="es-ES" dirty="0"/>
              <a:t>En las líneas de abajo se configuran los parámetros </a:t>
            </a:r>
            <a:r>
              <a:rPr lang="es-ES" dirty="0" err="1"/>
              <a:t>WiFi</a:t>
            </a:r>
            <a:r>
              <a:rPr lang="es-ES" dirty="0"/>
              <a:t> determinados para prevenir situaciones anómalas con la conexión.</a:t>
            </a:r>
          </a:p>
          <a:p>
            <a:pPr algn="just"/>
            <a:r>
              <a:rPr lang="es-ES" dirty="0"/>
              <a:t>Por último, intentamos conectar a la wifi y si se produce un fallo entramos en el bucle mostrando puntos en la consola.</a:t>
            </a:r>
          </a:p>
        </p:txBody>
      </p:sp>
      <p:sp>
        <p:nvSpPr>
          <p:cNvPr id="8" name="Marcador de pie de página 7">
            <a:extLst>
              <a:ext uri="{FF2B5EF4-FFF2-40B4-BE49-F238E27FC236}">
                <a16:creationId xmlns:a16="http://schemas.microsoft.com/office/drawing/2014/main" id="{C1FD1006-B4DB-7E49-24B2-D06EBF0B0151}"/>
              </a:ext>
            </a:extLst>
          </p:cNvPr>
          <p:cNvSpPr>
            <a:spLocks noGrp="1"/>
          </p:cNvSpPr>
          <p:nvPr>
            <p:ph type="ftr" sz="quarter" idx="11"/>
          </p:nvPr>
        </p:nvSpPr>
        <p:spPr>
          <a:xfrm>
            <a:off x="167364" y="6383461"/>
            <a:ext cx="4114800" cy="365125"/>
          </a:xfrm>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FA50EA62-4728-8718-26FD-8740D4CBF96E}"/>
              </a:ext>
            </a:extLst>
          </p:cNvPr>
          <p:cNvSpPr>
            <a:spLocks noGrp="1"/>
          </p:cNvSpPr>
          <p:nvPr>
            <p:ph type="sldNum" sz="quarter" idx="12"/>
          </p:nvPr>
        </p:nvSpPr>
        <p:spPr/>
        <p:txBody>
          <a:bodyPr rtlCol="0" anchor="ctr">
            <a:normAutofit/>
          </a:bodyPr>
          <a:lstStyle/>
          <a:p>
            <a:fld id="{FE024F78-56A6-7740-B68D-8D4D026EDF3F}" type="slidenum">
              <a:rPr lang="es-ES" smtClean="0"/>
              <a:pPr/>
              <a:t>8</a:t>
            </a:fld>
            <a:endParaRPr lang="es-ES"/>
          </a:p>
        </p:txBody>
      </p:sp>
      <p:pic>
        <p:nvPicPr>
          <p:cNvPr id="5" name="Imagen 4" descr="Texto&#10;&#10;Descripción generada automáticamente">
            <a:extLst>
              <a:ext uri="{FF2B5EF4-FFF2-40B4-BE49-F238E27FC236}">
                <a16:creationId xmlns:a16="http://schemas.microsoft.com/office/drawing/2014/main" id="{5FC68516-725F-ABCE-BAD2-B17C2577B52C}"/>
              </a:ext>
            </a:extLst>
          </p:cNvPr>
          <p:cNvPicPr>
            <a:picLocks noChangeAspect="1"/>
          </p:cNvPicPr>
          <p:nvPr/>
        </p:nvPicPr>
        <p:blipFill>
          <a:blip r:embed="rId3"/>
          <a:stretch>
            <a:fillRect/>
          </a:stretch>
        </p:blipFill>
        <p:spPr>
          <a:xfrm>
            <a:off x="6270387" y="481280"/>
            <a:ext cx="5741167" cy="5895440"/>
          </a:xfrm>
          <a:prstGeom prst="rect">
            <a:avLst/>
          </a:prstGeom>
        </p:spPr>
      </p:pic>
    </p:spTree>
    <p:extLst>
      <p:ext uri="{BB962C8B-B14F-4D97-AF65-F5344CB8AC3E}">
        <p14:creationId xmlns:p14="http://schemas.microsoft.com/office/powerpoint/2010/main" val="295426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3B01-D3DA-5994-D2B9-4FEAF11CF4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27C8D9B-86CF-CB5B-1788-61E7518A252E}"/>
              </a:ext>
            </a:extLst>
          </p:cNvPr>
          <p:cNvSpPr>
            <a:spLocks noGrp="1"/>
          </p:cNvSpPr>
          <p:nvPr>
            <p:ph type="title"/>
          </p:nvPr>
        </p:nvSpPr>
        <p:spPr>
          <a:xfrm>
            <a:off x="143435" y="89647"/>
            <a:ext cx="4934623" cy="2983151"/>
          </a:xfrm>
        </p:spPr>
        <p:txBody>
          <a:bodyPr rtlCol="0" anchor="ctr">
            <a:noAutofit/>
          </a:bodyPr>
          <a:lstStyle/>
          <a:p>
            <a:r>
              <a:rPr lang="es-ES" dirty="0"/>
              <a:t>Desarrollo código Arduino y medición de sensores</a:t>
            </a:r>
          </a:p>
        </p:txBody>
      </p:sp>
      <p:sp>
        <p:nvSpPr>
          <p:cNvPr id="28" name="Marcador de texto 27">
            <a:extLst>
              <a:ext uri="{FF2B5EF4-FFF2-40B4-BE49-F238E27FC236}">
                <a16:creationId xmlns:a16="http://schemas.microsoft.com/office/drawing/2014/main" id="{825E6D19-E7B9-2150-8D5A-D6DDB8BD2A9C}"/>
              </a:ext>
            </a:extLst>
          </p:cNvPr>
          <p:cNvSpPr>
            <a:spLocks noGrp="1"/>
          </p:cNvSpPr>
          <p:nvPr>
            <p:ph type="body" sz="quarter" idx="13"/>
          </p:nvPr>
        </p:nvSpPr>
        <p:spPr>
          <a:xfrm>
            <a:off x="336405" y="3083889"/>
            <a:ext cx="4741653" cy="2959698"/>
          </a:xfrm>
        </p:spPr>
        <p:txBody>
          <a:bodyPr/>
          <a:lstStyle/>
          <a:p>
            <a:pPr algn="just"/>
            <a:r>
              <a:rPr lang="es-ES" dirty="0"/>
              <a:t>Para finalizar la función de </a:t>
            </a:r>
            <a:r>
              <a:rPr lang="es-ES" dirty="0" err="1"/>
              <a:t>Setup</a:t>
            </a:r>
            <a:r>
              <a:rPr lang="es-ES" dirty="0"/>
              <a:t>, mostramos por consola si estamos conectados a la </a:t>
            </a:r>
            <a:r>
              <a:rPr lang="es-ES" dirty="0" err="1"/>
              <a:t>WiFi</a:t>
            </a:r>
            <a:r>
              <a:rPr lang="es-ES" dirty="0"/>
              <a:t> y la IP otorgada por el </a:t>
            </a:r>
            <a:r>
              <a:rPr lang="es-ES" dirty="0" err="1"/>
              <a:t>router</a:t>
            </a:r>
            <a:r>
              <a:rPr lang="es-ES" dirty="0"/>
              <a:t>.</a:t>
            </a:r>
          </a:p>
          <a:p>
            <a:pPr algn="just"/>
            <a:r>
              <a:rPr lang="es-ES" dirty="0"/>
              <a:t>Después configuramos y sincronizamos la fecha y hora con los parámetros anteriores. A continuación, procedemos a, mediante la función </a:t>
            </a:r>
            <a:r>
              <a:rPr lang="es-ES" dirty="0" err="1"/>
              <a:t>selectGPS</a:t>
            </a:r>
            <a:r>
              <a:rPr lang="es-ES" dirty="0"/>
              <a:t>(), enviar a los pines de control del multiplexor la señal 00 y activar el pin </a:t>
            </a:r>
            <a:r>
              <a:rPr lang="es-ES" dirty="0" err="1"/>
              <a:t>On_GPS</a:t>
            </a:r>
            <a:r>
              <a:rPr lang="es-ES" dirty="0"/>
              <a:t>. Siempre y cuando los valores sean válidos para evitar enviar datos erróneos.</a:t>
            </a:r>
          </a:p>
          <a:p>
            <a:pPr algn="just"/>
            <a:r>
              <a:rPr lang="es-ES" dirty="0"/>
              <a:t>En las últimas dos líneas pasamos a seleccionar y activar el sensor de partículas</a:t>
            </a:r>
          </a:p>
        </p:txBody>
      </p:sp>
      <p:sp>
        <p:nvSpPr>
          <p:cNvPr id="8" name="Marcador de pie de página 7">
            <a:extLst>
              <a:ext uri="{FF2B5EF4-FFF2-40B4-BE49-F238E27FC236}">
                <a16:creationId xmlns:a16="http://schemas.microsoft.com/office/drawing/2014/main" id="{4D7AF68E-29E3-B425-9835-F4F48016272B}"/>
              </a:ext>
            </a:extLst>
          </p:cNvPr>
          <p:cNvSpPr>
            <a:spLocks noGrp="1"/>
          </p:cNvSpPr>
          <p:nvPr>
            <p:ph type="ftr" sz="quarter" idx="11"/>
          </p:nvPr>
        </p:nvSpPr>
        <p:spPr/>
        <p:txBody>
          <a:bodyPr rtlCol="0" anchor="ctr">
            <a:normAutofit/>
          </a:bodyPr>
          <a:lstStyle/>
          <a:p>
            <a:r>
              <a:rPr lang="es-ES" dirty="0"/>
              <a:t>Inteligencia Ambiental</a:t>
            </a:r>
          </a:p>
        </p:txBody>
      </p:sp>
      <p:sp>
        <p:nvSpPr>
          <p:cNvPr id="7" name="Marcador de posición de número de diapositiva 6">
            <a:extLst>
              <a:ext uri="{FF2B5EF4-FFF2-40B4-BE49-F238E27FC236}">
                <a16:creationId xmlns:a16="http://schemas.microsoft.com/office/drawing/2014/main" id="{A13C3141-61D6-DF03-7EF0-83C2D9E23FAD}"/>
              </a:ext>
            </a:extLst>
          </p:cNvPr>
          <p:cNvSpPr>
            <a:spLocks noGrp="1"/>
          </p:cNvSpPr>
          <p:nvPr>
            <p:ph type="sldNum" sz="quarter" idx="12"/>
          </p:nvPr>
        </p:nvSpPr>
        <p:spPr/>
        <p:txBody>
          <a:bodyPr rtlCol="0" anchor="ctr">
            <a:normAutofit/>
          </a:bodyPr>
          <a:lstStyle/>
          <a:p>
            <a:fld id="{FE024F78-56A6-7740-B68D-8D4D026EDF3F}" type="slidenum">
              <a:rPr lang="es-ES" smtClean="0"/>
              <a:pPr/>
              <a:t>9</a:t>
            </a:fld>
            <a:endParaRPr lang="es-ES"/>
          </a:p>
        </p:txBody>
      </p:sp>
      <p:pic>
        <p:nvPicPr>
          <p:cNvPr id="4" name="Imagen 3" descr="Texto&#10;&#10;Descripción generada automáticamente">
            <a:extLst>
              <a:ext uri="{FF2B5EF4-FFF2-40B4-BE49-F238E27FC236}">
                <a16:creationId xmlns:a16="http://schemas.microsoft.com/office/drawing/2014/main" id="{53D545A5-42D3-9BAA-6810-78DB22AA3EC3}"/>
              </a:ext>
            </a:extLst>
          </p:cNvPr>
          <p:cNvPicPr>
            <a:picLocks noChangeAspect="1"/>
          </p:cNvPicPr>
          <p:nvPr/>
        </p:nvPicPr>
        <p:blipFill>
          <a:blip r:embed="rId3"/>
          <a:stretch>
            <a:fillRect/>
          </a:stretch>
        </p:blipFill>
        <p:spPr>
          <a:xfrm>
            <a:off x="5430694" y="266677"/>
            <a:ext cx="6761306" cy="2817211"/>
          </a:xfrm>
          <a:prstGeom prst="rect">
            <a:avLst/>
          </a:prstGeom>
        </p:spPr>
      </p:pic>
      <p:pic>
        <p:nvPicPr>
          <p:cNvPr id="30" name="Imagen 29" descr="Texto&#10;&#10;Descripción generada automáticamente">
            <a:extLst>
              <a:ext uri="{FF2B5EF4-FFF2-40B4-BE49-F238E27FC236}">
                <a16:creationId xmlns:a16="http://schemas.microsoft.com/office/drawing/2014/main" id="{88FCC7B1-7149-E8EE-859B-E81880ED735E}"/>
              </a:ext>
            </a:extLst>
          </p:cNvPr>
          <p:cNvPicPr>
            <a:picLocks noChangeAspect="1"/>
          </p:cNvPicPr>
          <p:nvPr/>
        </p:nvPicPr>
        <p:blipFill>
          <a:blip r:embed="rId4"/>
          <a:stretch>
            <a:fillRect/>
          </a:stretch>
        </p:blipFill>
        <p:spPr>
          <a:xfrm>
            <a:off x="6482742" y="3426703"/>
            <a:ext cx="5401429" cy="1438476"/>
          </a:xfrm>
          <a:prstGeom prst="rect">
            <a:avLst/>
          </a:prstGeom>
        </p:spPr>
      </p:pic>
      <p:pic>
        <p:nvPicPr>
          <p:cNvPr id="34" name="Imagen 33" descr="Texto&#10;&#10;Descripción generada automáticamente">
            <a:extLst>
              <a:ext uri="{FF2B5EF4-FFF2-40B4-BE49-F238E27FC236}">
                <a16:creationId xmlns:a16="http://schemas.microsoft.com/office/drawing/2014/main" id="{20ED8348-8674-6869-37CF-15FCD03F7B71}"/>
              </a:ext>
            </a:extLst>
          </p:cNvPr>
          <p:cNvPicPr>
            <a:picLocks noChangeAspect="1"/>
          </p:cNvPicPr>
          <p:nvPr/>
        </p:nvPicPr>
        <p:blipFill>
          <a:blip r:embed="rId5"/>
          <a:stretch>
            <a:fillRect/>
          </a:stretch>
        </p:blipFill>
        <p:spPr>
          <a:xfrm>
            <a:off x="6482742" y="5049620"/>
            <a:ext cx="5372853" cy="1646194"/>
          </a:xfrm>
          <a:prstGeom prst="rect">
            <a:avLst/>
          </a:prstGeom>
        </p:spPr>
      </p:pic>
    </p:spTree>
    <p:extLst>
      <p:ext uri="{BB962C8B-B14F-4D97-AF65-F5344CB8AC3E}">
        <p14:creationId xmlns:p14="http://schemas.microsoft.com/office/powerpoint/2010/main" val="1225486705"/>
      </p:ext>
    </p:extLst>
  </p:cSld>
  <p:clrMapOvr>
    <a:masterClrMapping/>
  </p:clrMapOvr>
</p:sld>
</file>

<file path=ppt/theme/theme1.xml><?xml version="1.0" encoding="utf-8"?>
<a:theme xmlns:a="http://schemas.openxmlformats.org/drawingml/2006/main" name="Tema de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15_TF11936837_Win32" id="{ECDDF23F-CEED-4FB4-AC93-DDEEB8187E9E}" vid="{8E9F05A9-AFD7-4B7D-9429-8F623339403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Presentación de conclusiones científicas</Template>
  <TotalTime>1457</TotalTime>
  <Words>2845</Words>
  <Application>Microsoft Office PowerPoint</Application>
  <PresentationFormat>Panorámica</PresentationFormat>
  <Paragraphs>257</Paragraphs>
  <Slides>39</Slides>
  <Notes>16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39</vt:i4>
      </vt:variant>
    </vt:vector>
  </HeadingPairs>
  <TitlesOfParts>
    <vt:vector size="47" baseType="lpstr">
      <vt:lpstr>Arial</vt:lpstr>
      <vt:lpstr>Arial Nova</vt:lpstr>
      <vt:lpstr>Biome</vt:lpstr>
      <vt:lpstr>Biome Light</vt:lpstr>
      <vt:lpstr>Calibri</vt:lpstr>
      <vt:lpstr>Segoe UI</vt:lpstr>
      <vt:lpstr>Wingdings</vt:lpstr>
      <vt:lpstr>Tema de Office</vt:lpstr>
      <vt:lpstr>Proyecto</vt:lpstr>
      <vt:lpstr>Índice</vt:lpstr>
      <vt:lpstr>Introducción</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Desarrollo código Arduino y medición de sensores</vt:lpstr>
      <vt:lpstr>Backend, Frontend Java y despliegue en servidor cloud</vt:lpstr>
      <vt:lpstr>Backend (SpringBoot + MySQL)</vt:lpstr>
      <vt:lpstr>Backend (SpringBoot + MySQL)</vt:lpstr>
      <vt:lpstr>Backend (SpringBoot + MySQL)</vt:lpstr>
      <vt:lpstr>Backend (SpringBoot + MySQL)</vt:lpstr>
      <vt:lpstr>Backend (SpringBoot + MySQL)</vt:lpstr>
      <vt:lpstr>Backend (SpringBoot + MySQL)</vt:lpstr>
      <vt:lpstr>Backend (SpringBoot + MySQL)</vt:lpstr>
      <vt:lpstr>Frontend (SpringBoot + Thymeleaf)</vt:lpstr>
      <vt:lpstr>Frontend (SpringBoot + Thymeleaf)</vt:lpstr>
      <vt:lpstr>Frontend (SpringBoot + Thymeleaf)</vt:lpstr>
      <vt:lpstr>Frontend (SpringBoot + Thymeleaf)</vt:lpstr>
      <vt:lpstr>Frontend (SpringBoot + Thymeleaf)</vt:lpstr>
      <vt:lpstr>Frontend (SpringBoot + Thymeleaf)</vt:lpstr>
      <vt:lpstr>Frontend (SpringBoot + Thymeleaf)</vt:lpstr>
      <vt:lpstr>Despliegue en la nube</vt:lpstr>
      <vt:lpstr>Despliegue en la nube</vt:lpstr>
      <vt:lpstr>Despliegue en la nube</vt:lpstr>
      <vt:lpstr>Despliegue en la nube</vt:lpstr>
      <vt:lpstr>CONCLUSIONES</vt:lpstr>
      <vt:lpstr>CONCLUSIONES</vt:lpstr>
      <vt:lpstr>FIN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Juanalberto Dominguez Vazquez</dc:creator>
  <cp:lastModifiedBy>Saúl Rodríguez</cp:lastModifiedBy>
  <cp:revision>48</cp:revision>
  <dcterms:created xsi:type="dcterms:W3CDTF">2025-01-12T16:37:40Z</dcterms:created>
  <dcterms:modified xsi:type="dcterms:W3CDTF">2025-01-17T02:01:48Z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